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a32b0afd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ba32b0afd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6" name="Google Shape;2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b869ae95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bb869ae95e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bb869ae95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gbb869ae95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ac66c18e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bac66c18e6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ba32b0afd0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ba32b0afd0_2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b869ae95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bb869ae95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bac66c18e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bac66c18e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ba32b0afd0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ba32b0afd0_2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ba32b0afd0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ba32b0afd0_2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a32b0afd0_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ba32b0afd0_2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a32b0afd0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ba32b0afd0_2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ba32b0afd0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ba32b0afd0_2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b903b74251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b903b74251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7" name="Google Shape;1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9" name="Google Shape;1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bac66c18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bac66c18e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b869ae95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bb869ae95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a32b0af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ba32b0afd0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ba32b0afd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ba32b0afd0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b869ae95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bb869ae95e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
          <p:cNvGrpSpPr/>
          <p:nvPr/>
        </p:nvGrpSpPr>
        <p:grpSpPr>
          <a:xfrm>
            <a:off x="0" y="-8467"/>
            <a:ext cx="12192000" cy="6866467"/>
            <a:chOff x="0" y="-8467"/>
            <a:chExt cx="12192000" cy="6866467"/>
          </a:xfrm>
        </p:grpSpPr>
        <p:cxnSp>
          <p:nvCxnSpPr>
            <p:cNvPr id="24" name="Google Shape;24;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7" name="Google Shape;27;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 name="Google Shape;29;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30" name="Google Shape;30;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31" name="Google Shape;31;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2" name="Google Shape;32;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 name="Google Shape;33;p2"/>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34" name="Google Shape;34;p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36" name="Google Shape;36;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3" name="Google Shape;93;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4" name="Google Shape;94;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5" name="Google Shape;95;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9" name="Google Shape;99;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0" name="Google Shape;100;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1" name="Google Shape;101;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2" name="Google Shape;102;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
        <p:nvSpPr>
          <p:cNvPr id="103" name="Google Shape;103;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dirty="0">
                <a:solidFill>
                  <a:srgbClr val="BFE47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04" name="Google Shape;104;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dirty="0">
                <a:solidFill>
                  <a:srgbClr val="BFE471"/>
                </a:solidFill>
                <a:latin typeface="Arial"/>
                <a:ea typeface="Arial"/>
                <a:cs typeface="Arial"/>
                <a:sym typeface="Arial"/>
              </a:rPr>
              <a:t>”</a:t>
            </a:r>
            <a:endParaRPr sz="1800" b="0" i="0" u="none" strike="noStrike" cap="none" dirty="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8" name="Google Shape;108;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4" name="Google Shape;114;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5" name="Google Shape;115;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6" name="Google Shape;116;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7" name="Google Shape;117;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
        <p:nvSpPr>
          <p:cNvPr id="118" name="Google Shape;118;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dirty="0">
                <a:solidFill>
                  <a:srgbClr val="BFE47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19" name="Google Shape;119;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dirty="0">
                <a:solidFill>
                  <a:srgbClr val="BFE47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3" name="Google Shape;123;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4" name="Google Shape;12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5" name="Google Shape;12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6" name="Google Shape;12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0" name="Google Shape;130;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1" name="Google Shape;131;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2" name="Google Shape;132;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6" name="Google Shape;136;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7" name="Google Shape;137;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8" name="Google Shape;138;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2" name="Google Shape;42;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48" name="Google Shape;48;p4"/>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9" name="Google Shape;49;p4"/>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50" name="Google Shape;50;p4"/>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1" name="Google Shape;51;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7" name="Google Shape;57;p5"/>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58" name="Google Shape;58;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68" name="Google Shape;68;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 name="Google Shape;69;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4" name="Google Shape;74;p8"/>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5" name="Google Shape;75;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0"/>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dirty="0"/>
          </a:p>
        </p:txBody>
      </p:sp>
      <p:sp>
        <p:nvSpPr>
          <p:cNvPr id="86" name="Google Shape;86;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87" name="Google Shape;87;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9" name="Google Shape;89;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0" name="Google Shape;10;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 name="Google Shape;12;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13" name="Google Shape;13;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14" name="Google Shape;14;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5" name="Google Shape;15;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 name="Google Shape;16;p1"/>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7" name="Google Shape;17;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8" name="Google Shape;18;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dirty="0"/>
          </a:p>
        </p:txBody>
      </p:sp>
      <p:sp>
        <p:nvSpPr>
          <p:cNvPr id="20" name="Google Shape;20;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dirty="0"/>
          </a:p>
        </p:txBody>
      </p:sp>
      <p:sp>
        <p:nvSpPr>
          <p:cNvPr id="21" name="Google Shape;21;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caring.com/best-medical-alert-systems/" TargetMode="External"/><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hyperlink" Target="mailto:cramon@occk.com" TargetMode="External"/><Relationship Id="rId3" Type="http://schemas.openxmlformats.org/officeDocument/2006/relationships/image" Target="../media/image70.png"/><Relationship Id="rId7" Type="http://schemas.openxmlformats.org/officeDocument/2006/relationships/hyperlink" Target="mailto:agrability@ksu.edu"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agrability.ksu.edu" TargetMode="External"/><Relationship Id="rId11" Type="http://schemas.openxmlformats.org/officeDocument/2006/relationships/hyperlink" Target="http://www.agrability.org" TargetMode="External"/><Relationship Id="rId5" Type="http://schemas.openxmlformats.org/officeDocument/2006/relationships/image" Target="../media/image72.png"/><Relationship Id="rId10" Type="http://schemas.openxmlformats.org/officeDocument/2006/relationships/hyperlink" Target="mailto:lesa@skilonline.com" TargetMode="External"/><Relationship Id="rId4" Type="http://schemas.openxmlformats.org/officeDocument/2006/relationships/image" Target="../media/image71.png"/><Relationship Id="rId9" Type="http://schemas.openxmlformats.org/officeDocument/2006/relationships/hyperlink" Target="mailto:krasmussen@nkes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ctrTitle"/>
          </p:nvPr>
        </p:nvSpPr>
        <p:spPr>
          <a:xfrm>
            <a:off x="709867" y="2092300"/>
            <a:ext cx="8552985" cy="164630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accent2"/>
              </a:buClr>
              <a:buSzPts val="5400"/>
              <a:buFont typeface="Trebuchet MS"/>
              <a:buNone/>
            </a:pPr>
            <a:r>
              <a:rPr lang="en-US" dirty="0">
                <a:solidFill>
                  <a:schemeClr val="accent2"/>
                </a:solidFill>
              </a:rPr>
              <a:t>Taking Care of ALL the Generations on the Farm</a:t>
            </a:r>
            <a:endParaRPr dirty="0"/>
          </a:p>
        </p:txBody>
      </p:sp>
      <p:sp>
        <p:nvSpPr>
          <p:cNvPr id="144" name="Google Shape;144;p18"/>
          <p:cNvSpPr txBox="1">
            <a:spLocks noGrp="1"/>
          </p:cNvSpPr>
          <p:nvPr>
            <p:ph type="subTitle" idx="1"/>
          </p:nvPr>
        </p:nvSpPr>
        <p:spPr>
          <a:xfrm>
            <a:off x="2520176" y="4262706"/>
            <a:ext cx="6742676" cy="109689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1332"/>
              <a:buNone/>
            </a:pPr>
            <a:r>
              <a:rPr lang="en-US" dirty="0">
                <a:solidFill>
                  <a:srgbClr val="3A3A3A"/>
                </a:solidFill>
                <a:latin typeface="Arial"/>
                <a:ea typeface="Arial"/>
                <a:cs typeface="Arial"/>
                <a:sym typeface="Arial"/>
              </a:rPr>
              <a:t>A discussion about simple, automated devices to make caregiving and farm tasks safer and easier. Exploring remote cameras, smart outlets and bulbs, door monitors and sensors, feeding and watering systems, apps and more</a:t>
            </a:r>
            <a:r>
              <a:rPr lang="en-US" dirty="0">
                <a:latin typeface="Arial"/>
                <a:ea typeface="Arial"/>
                <a:cs typeface="Arial"/>
                <a:sym typeface="Arial"/>
              </a:rPr>
              <a:t>.</a:t>
            </a:r>
            <a:r>
              <a:rPr lang="en-US" sz="1665" dirty="0">
                <a:latin typeface="Arial"/>
                <a:ea typeface="Arial"/>
                <a:cs typeface="Arial"/>
                <a:sym typeface="Arial"/>
              </a:rPr>
              <a:t>  </a:t>
            </a:r>
            <a:endParaRPr dirty="0">
              <a:latin typeface="Arial"/>
              <a:ea typeface="Arial"/>
              <a:cs typeface="Arial"/>
              <a:sym typeface="Arial"/>
            </a:endParaRPr>
          </a:p>
        </p:txBody>
      </p:sp>
      <p:sp>
        <p:nvSpPr>
          <p:cNvPr id="145" name="Google Shape;145;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146" name="Google Shape;146;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7"/>
          <p:cNvPicPr preferRelativeResize="0"/>
          <p:nvPr/>
        </p:nvPicPr>
        <p:blipFill rotWithShape="1">
          <a:blip r:embed="rId3">
            <a:alphaModFix/>
          </a:blip>
          <a:srcRect/>
          <a:stretch/>
        </p:blipFill>
        <p:spPr>
          <a:xfrm>
            <a:off x="152400" y="152401"/>
            <a:ext cx="4391025" cy="4821936"/>
          </a:xfrm>
          <a:prstGeom prst="rect">
            <a:avLst/>
          </a:prstGeom>
          <a:noFill/>
          <a:ln>
            <a:noFill/>
          </a:ln>
        </p:spPr>
      </p:pic>
      <p:pic>
        <p:nvPicPr>
          <p:cNvPr id="239" name="Google Shape;239;p27"/>
          <p:cNvPicPr preferRelativeResize="0"/>
          <p:nvPr/>
        </p:nvPicPr>
        <p:blipFill rotWithShape="1">
          <a:blip r:embed="rId4">
            <a:alphaModFix/>
          </a:blip>
          <a:srcRect/>
          <a:stretch/>
        </p:blipFill>
        <p:spPr>
          <a:xfrm>
            <a:off x="5654150" y="3133850"/>
            <a:ext cx="6286500" cy="3533775"/>
          </a:xfrm>
          <a:prstGeom prst="rect">
            <a:avLst/>
          </a:prstGeom>
          <a:noFill/>
          <a:ln>
            <a:noFill/>
          </a:ln>
        </p:spPr>
      </p:pic>
      <p:sp>
        <p:nvSpPr>
          <p:cNvPr id="240" name="Google Shape;240;p27"/>
          <p:cNvSpPr txBox="1"/>
          <p:nvPr/>
        </p:nvSpPr>
        <p:spPr>
          <a:xfrm>
            <a:off x="408225" y="5017048"/>
            <a:ext cx="4135200"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This horse owner can check on horses in the paddock, while at her job 30 miles away.</a:t>
            </a:r>
            <a:endParaRPr sz="1800" b="0" i="0" u="none" strike="noStrike" cap="none" dirty="0">
              <a:solidFill>
                <a:srgbClr val="000000"/>
              </a:solidFill>
              <a:latin typeface="Trebuchet MS"/>
              <a:ea typeface="Trebuchet MS"/>
              <a:cs typeface="Trebuchet MS"/>
              <a:sym typeface="Trebuchet MS"/>
            </a:endParaRPr>
          </a:p>
        </p:txBody>
      </p:sp>
      <p:sp>
        <p:nvSpPr>
          <p:cNvPr id="241" name="Google Shape;241;p27"/>
          <p:cNvSpPr txBox="1"/>
          <p:nvPr/>
        </p:nvSpPr>
        <p:spPr>
          <a:xfrm>
            <a:off x="5654150" y="866628"/>
            <a:ext cx="4266450" cy="17773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400" b="0" i="0" u="none" strike="noStrike" cap="none" dirty="0">
                <a:solidFill>
                  <a:schemeClr val="dk1"/>
                </a:solidFill>
                <a:latin typeface="Arial"/>
                <a:ea typeface="Arial"/>
                <a:cs typeface="Arial"/>
                <a:sym typeface="Arial"/>
              </a:rPr>
              <a:t> </a:t>
            </a:r>
            <a:r>
              <a:rPr lang="en-US" sz="1800" b="0" i="0" u="none" strike="noStrike" cap="none" dirty="0">
                <a:solidFill>
                  <a:schemeClr val="dk1"/>
                </a:solidFill>
                <a:latin typeface="Arial"/>
                <a:ea typeface="Arial"/>
                <a:cs typeface="Arial"/>
                <a:sym typeface="Arial"/>
              </a:rPr>
              <a:t>During foaling season, this owner shares the camera app and the log on link with a remote helper so that she can have two-way communication if there is an emergency.</a:t>
            </a:r>
            <a:endParaRPr sz="1800" b="0" i="0" u="none" strike="noStrike" cap="none" dirty="0">
              <a:solidFill>
                <a:srgbClr val="000000"/>
              </a:solidFill>
              <a:latin typeface="Trebuchet MS"/>
              <a:ea typeface="Trebuchet MS"/>
              <a:cs typeface="Trebuchet MS"/>
              <a:sym typeface="Trebuchet MS"/>
            </a:endParaRPr>
          </a:p>
        </p:txBody>
      </p:sp>
      <p:sp>
        <p:nvSpPr>
          <p:cNvPr id="242" name="Google Shape;242;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43" name="Google Shape;243;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10</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8"/>
          <p:cNvSpPr txBox="1">
            <a:spLocks noGrp="1"/>
          </p:cNvSpPr>
          <p:nvPr>
            <p:ph type="title"/>
          </p:nvPr>
        </p:nvSpPr>
        <p:spPr>
          <a:xfrm>
            <a:off x="874371" y="350325"/>
            <a:ext cx="3854400" cy="85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1"/>
              </a:buClr>
              <a:buSzPts val="2000"/>
              <a:buFont typeface="Trebuchet MS"/>
              <a:buNone/>
            </a:pPr>
            <a:r>
              <a:rPr lang="en-US" dirty="0"/>
              <a:t>Auxiliary Devices: </a:t>
            </a:r>
            <a:br>
              <a:rPr lang="en-US" dirty="0"/>
            </a:br>
            <a:r>
              <a:rPr lang="en-US" sz="2400" b="1" dirty="0"/>
              <a:t>Plugs and Light Bulbs</a:t>
            </a:r>
            <a:endParaRPr dirty="0"/>
          </a:p>
        </p:txBody>
      </p:sp>
      <p:sp>
        <p:nvSpPr>
          <p:cNvPr id="249" name="Google Shape;249;p28"/>
          <p:cNvSpPr txBox="1">
            <a:spLocks noGrp="1"/>
          </p:cNvSpPr>
          <p:nvPr>
            <p:ph type="body" idx="2"/>
          </p:nvPr>
        </p:nvSpPr>
        <p:spPr>
          <a:xfrm>
            <a:off x="677274" y="1533903"/>
            <a:ext cx="4248600" cy="3790200"/>
          </a:xfrm>
          <a:prstGeom prst="rect">
            <a:avLst/>
          </a:prstGeom>
          <a:noFill/>
          <a:ln>
            <a:noFill/>
          </a:ln>
        </p:spPr>
        <p:txBody>
          <a:bodyPr spcFirstLastPara="1" wrap="square" lIns="91425" tIns="45700" rIns="91425" bIns="45700" anchor="t" anchorCtr="0">
            <a:noAutofit/>
          </a:bodyPr>
          <a:lstStyle/>
          <a:p>
            <a:pPr marL="285750" lvl="0" indent="-328930" algn="l" rtl="0">
              <a:lnSpc>
                <a:spcPct val="100000"/>
              </a:lnSpc>
              <a:spcBef>
                <a:spcPts val="0"/>
              </a:spcBef>
              <a:spcAft>
                <a:spcPts val="0"/>
              </a:spcAft>
              <a:buSzPts val="1800"/>
              <a:buFont typeface="Arial"/>
              <a:buChar char="•"/>
            </a:pPr>
            <a:r>
              <a:rPr lang="en-US" sz="1800" dirty="0"/>
              <a:t>Power on and off things like fans, table lights, and humidifiers</a:t>
            </a:r>
            <a:endParaRPr sz="1800" dirty="0"/>
          </a:p>
          <a:p>
            <a:pPr marL="742813" lvl="1" indent="-328930" algn="l" rtl="0">
              <a:lnSpc>
                <a:spcPct val="100000"/>
              </a:lnSpc>
              <a:spcBef>
                <a:spcPts val="1000"/>
              </a:spcBef>
              <a:spcAft>
                <a:spcPts val="0"/>
              </a:spcAft>
              <a:buSzPts val="1800"/>
              <a:buFont typeface="Arial"/>
              <a:buChar char="•"/>
            </a:pPr>
            <a:r>
              <a:rPr lang="en-US" sz="1800" dirty="0"/>
              <a:t>Getting dark, help prevent falls</a:t>
            </a:r>
            <a:endParaRPr sz="1800" dirty="0"/>
          </a:p>
          <a:p>
            <a:pPr marL="742813" lvl="1" indent="-328930" algn="l" rtl="0">
              <a:lnSpc>
                <a:spcPct val="100000"/>
              </a:lnSpc>
              <a:spcBef>
                <a:spcPts val="1000"/>
              </a:spcBef>
              <a:spcAft>
                <a:spcPts val="0"/>
              </a:spcAft>
              <a:buSzPts val="1800"/>
              <a:buFont typeface="Arial"/>
              <a:buChar char="•"/>
            </a:pPr>
            <a:r>
              <a:rPr lang="en-US" sz="1800" dirty="0"/>
              <a:t>Fans on and off through the day</a:t>
            </a:r>
            <a:endParaRPr sz="1800" dirty="0"/>
          </a:p>
          <a:p>
            <a:pPr marL="285750" lvl="0" indent="-328930" algn="l" rtl="0">
              <a:lnSpc>
                <a:spcPct val="100000"/>
              </a:lnSpc>
              <a:spcBef>
                <a:spcPts val="1000"/>
              </a:spcBef>
              <a:spcAft>
                <a:spcPts val="0"/>
              </a:spcAft>
              <a:buSzPts val="1800"/>
              <a:buFont typeface="Arial"/>
              <a:buChar char="•"/>
            </a:pPr>
            <a:r>
              <a:rPr lang="en-US" sz="1800" dirty="0"/>
              <a:t>Light Bulbs</a:t>
            </a:r>
            <a:endParaRPr sz="1800" dirty="0"/>
          </a:p>
          <a:p>
            <a:pPr marL="742813" lvl="1" indent="-328930" algn="l" rtl="0">
              <a:lnSpc>
                <a:spcPct val="100000"/>
              </a:lnSpc>
              <a:spcBef>
                <a:spcPts val="1000"/>
              </a:spcBef>
              <a:spcAft>
                <a:spcPts val="0"/>
              </a:spcAft>
              <a:buSzPts val="1800"/>
              <a:buFont typeface="Arial"/>
              <a:buChar char="•"/>
            </a:pPr>
            <a:r>
              <a:rPr lang="en-US" sz="1800" dirty="0"/>
              <a:t>Different lighting effects</a:t>
            </a:r>
            <a:endParaRPr sz="1800" dirty="0"/>
          </a:p>
          <a:p>
            <a:pPr marL="742813" lvl="1" indent="-328930" algn="l" rtl="0">
              <a:lnSpc>
                <a:spcPct val="100000"/>
              </a:lnSpc>
              <a:spcBef>
                <a:spcPts val="1000"/>
              </a:spcBef>
              <a:spcAft>
                <a:spcPts val="0"/>
              </a:spcAft>
              <a:buSzPts val="1800"/>
              <a:buFont typeface="Arial"/>
              <a:buChar char="•"/>
            </a:pPr>
            <a:r>
              <a:rPr lang="en-US" sz="1800" dirty="0"/>
              <a:t>Set up routines, on/off at certain times</a:t>
            </a:r>
            <a:endParaRPr sz="1800" dirty="0"/>
          </a:p>
        </p:txBody>
      </p:sp>
      <p:pic>
        <p:nvPicPr>
          <p:cNvPr id="250" name="Google Shape;250;p28"/>
          <p:cNvPicPr preferRelativeResize="0"/>
          <p:nvPr/>
        </p:nvPicPr>
        <p:blipFill rotWithShape="1">
          <a:blip r:embed="rId3">
            <a:alphaModFix/>
          </a:blip>
          <a:srcRect/>
          <a:stretch/>
        </p:blipFill>
        <p:spPr>
          <a:xfrm>
            <a:off x="5696736" y="594350"/>
            <a:ext cx="4182108" cy="2349813"/>
          </a:xfrm>
          <a:prstGeom prst="rect">
            <a:avLst/>
          </a:prstGeom>
          <a:noFill/>
          <a:ln>
            <a:noFill/>
          </a:ln>
        </p:spPr>
      </p:pic>
      <p:pic>
        <p:nvPicPr>
          <p:cNvPr id="251" name="Google Shape;251;p28"/>
          <p:cNvPicPr preferRelativeResize="0"/>
          <p:nvPr/>
        </p:nvPicPr>
        <p:blipFill rotWithShape="1">
          <a:blip r:embed="rId4">
            <a:alphaModFix/>
          </a:blip>
          <a:srcRect/>
          <a:stretch/>
        </p:blipFill>
        <p:spPr>
          <a:xfrm>
            <a:off x="5699495" y="3479427"/>
            <a:ext cx="4176587" cy="2346711"/>
          </a:xfrm>
          <a:prstGeom prst="rect">
            <a:avLst/>
          </a:prstGeom>
          <a:noFill/>
          <a:ln>
            <a:noFill/>
          </a:ln>
        </p:spPr>
      </p:pic>
      <p:sp>
        <p:nvSpPr>
          <p:cNvPr id="252" name="Google Shape;252;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53" name="Google Shape;253;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9"/>
          <p:cNvPicPr preferRelativeResize="0"/>
          <p:nvPr/>
        </p:nvPicPr>
        <p:blipFill rotWithShape="1">
          <a:blip r:embed="rId3">
            <a:alphaModFix/>
          </a:blip>
          <a:srcRect/>
          <a:stretch/>
        </p:blipFill>
        <p:spPr>
          <a:xfrm>
            <a:off x="217500" y="118350"/>
            <a:ext cx="2453525" cy="3550849"/>
          </a:xfrm>
          <a:prstGeom prst="rect">
            <a:avLst/>
          </a:prstGeom>
          <a:noFill/>
          <a:ln>
            <a:noFill/>
          </a:ln>
        </p:spPr>
      </p:pic>
      <p:pic>
        <p:nvPicPr>
          <p:cNvPr id="259" name="Google Shape;259;p29"/>
          <p:cNvPicPr preferRelativeResize="0"/>
          <p:nvPr/>
        </p:nvPicPr>
        <p:blipFill rotWithShape="1">
          <a:blip r:embed="rId4">
            <a:alphaModFix/>
          </a:blip>
          <a:srcRect t="-5831" r="23081"/>
          <a:stretch/>
        </p:blipFill>
        <p:spPr>
          <a:xfrm>
            <a:off x="6207485" y="1"/>
            <a:ext cx="4141724" cy="2724772"/>
          </a:xfrm>
          <a:prstGeom prst="rect">
            <a:avLst/>
          </a:prstGeom>
          <a:noFill/>
          <a:ln>
            <a:noFill/>
          </a:ln>
        </p:spPr>
      </p:pic>
      <p:pic>
        <p:nvPicPr>
          <p:cNvPr id="260" name="Google Shape;260;p29"/>
          <p:cNvPicPr preferRelativeResize="0"/>
          <p:nvPr/>
        </p:nvPicPr>
        <p:blipFill rotWithShape="1">
          <a:blip r:embed="rId5">
            <a:alphaModFix/>
          </a:blip>
          <a:srcRect/>
          <a:stretch/>
        </p:blipFill>
        <p:spPr>
          <a:xfrm>
            <a:off x="6501252" y="3851331"/>
            <a:ext cx="4862160" cy="2978572"/>
          </a:xfrm>
          <a:prstGeom prst="rect">
            <a:avLst/>
          </a:prstGeom>
          <a:noFill/>
          <a:ln>
            <a:noFill/>
          </a:ln>
        </p:spPr>
      </p:pic>
      <p:sp>
        <p:nvSpPr>
          <p:cNvPr id="261" name="Google Shape;261;p29"/>
          <p:cNvSpPr txBox="1"/>
          <p:nvPr/>
        </p:nvSpPr>
        <p:spPr>
          <a:xfrm>
            <a:off x="236564" y="4253667"/>
            <a:ext cx="2453400"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“Alexa, turn on music.” Use Smart plug app to turn off automatically in 30 minutes. </a:t>
            </a:r>
            <a:endParaRPr sz="1800" b="0" i="0" u="none" strike="noStrike" cap="none" dirty="0">
              <a:solidFill>
                <a:srgbClr val="000000"/>
              </a:solidFill>
              <a:latin typeface="Trebuchet MS"/>
              <a:ea typeface="Trebuchet MS"/>
              <a:cs typeface="Trebuchet MS"/>
              <a:sym typeface="Trebuchet MS"/>
            </a:endParaRPr>
          </a:p>
        </p:txBody>
      </p:sp>
      <p:sp>
        <p:nvSpPr>
          <p:cNvPr id="262" name="Google Shape;262;p29"/>
          <p:cNvSpPr txBox="1"/>
          <p:nvPr/>
        </p:nvSpPr>
        <p:spPr>
          <a:xfrm>
            <a:off x="2772850" y="324145"/>
            <a:ext cx="29697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Trebuchet MS"/>
                <a:ea typeface="Trebuchet MS"/>
                <a:cs typeface="Trebuchet MS"/>
                <a:sym typeface="Trebuchet MS"/>
              </a:rPr>
              <a:t>Smart Outlets allow schedules to be set for on/off, turn on automatically if gone, or turn on verbally through Alexa. Example options: lamps, Scentsy, diffuser, Christmas Trees, coffee pot. ceiling fan, instant pot, humidifier, space heater, charging stations, etc. </a:t>
            </a:r>
            <a:endParaRPr sz="1600" b="0" i="0" u="none" strike="noStrike" cap="none" dirty="0">
              <a:solidFill>
                <a:srgbClr val="000000"/>
              </a:solidFill>
              <a:latin typeface="Trebuchet MS"/>
              <a:ea typeface="Trebuchet MS"/>
              <a:cs typeface="Trebuchet MS"/>
              <a:sym typeface="Trebuchet MS"/>
            </a:endParaRPr>
          </a:p>
        </p:txBody>
      </p:sp>
      <p:sp>
        <p:nvSpPr>
          <p:cNvPr id="263" name="Google Shape;263;p29"/>
          <p:cNvSpPr txBox="1"/>
          <p:nvPr/>
        </p:nvSpPr>
        <p:spPr>
          <a:xfrm>
            <a:off x="5459101" y="2794241"/>
            <a:ext cx="6348599" cy="121722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600"/>
              </a:spcAft>
              <a:buClr>
                <a:schemeClr val="dk1"/>
              </a:buClr>
              <a:buSzPts val="1100"/>
              <a:buFont typeface="Arial"/>
              <a:buNone/>
            </a:pPr>
            <a:r>
              <a:rPr lang="en-US" sz="1800" b="0" i="0" u="none" strike="noStrike" cap="none" dirty="0">
                <a:solidFill>
                  <a:srgbClr val="0F1111"/>
                </a:solidFill>
                <a:highlight>
                  <a:srgbClr val="FFFFFF"/>
                </a:highlight>
                <a:latin typeface="Arial"/>
                <a:ea typeface="Arial"/>
                <a:cs typeface="Arial"/>
                <a:sym typeface="Arial"/>
              </a:rPr>
              <a:t>Kasa Smart KP303 Plug Power Strip, Surge Protector, Smart Outlets and 2 USB Ports, Works with Alexa Echo &amp; Google Home, No Hub Required</a:t>
            </a:r>
            <a:endParaRPr sz="1800" b="0" i="0" u="none" strike="noStrike" cap="none" dirty="0">
              <a:solidFill>
                <a:srgbClr val="0F1111"/>
              </a:solidFill>
              <a:highlight>
                <a:srgbClr val="FFFFFF"/>
              </a:highlight>
              <a:latin typeface="Arial"/>
              <a:ea typeface="Arial"/>
              <a:cs typeface="Arial"/>
              <a:sym typeface="Arial"/>
            </a:endParaRPr>
          </a:p>
        </p:txBody>
      </p:sp>
      <p:sp>
        <p:nvSpPr>
          <p:cNvPr id="264" name="Google Shape;264;p29"/>
          <p:cNvSpPr txBox="1">
            <a:spLocks noGrp="1"/>
          </p:cNvSpPr>
          <p:nvPr>
            <p:ph type="ftr" idx="11"/>
          </p:nvPr>
        </p:nvSpPr>
        <p:spPr>
          <a:xfrm>
            <a:off x="217500" y="6204141"/>
            <a:ext cx="6757446" cy="32971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65" name="Google Shape;265;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12</a:t>
            </a:fld>
            <a:endParaRPr dirty="0"/>
          </a:p>
        </p:txBody>
      </p:sp>
      <p:pic>
        <p:nvPicPr>
          <p:cNvPr id="266" name="Google Shape;266;p29"/>
          <p:cNvPicPr preferRelativeResize="0"/>
          <p:nvPr/>
        </p:nvPicPr>
        <p:blipFill>
          <a:blip r:embed="rId6">
            <a:alphaModFix/>
          </a:blip>
          <a:stretch>
            <a:fillRect/>
          </a:stretch>
        </p:blipFill>
        <p:spPr>
          <a:xfrm>
            <a:off x="2884064" y="2794247"/>
            <a:ext cx="2380924" cy="31745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0"/>
          <p:cNvPicPr preferRelativeResize="0"/>
          <p:nvPr/>
        </p:nvPicPr>
        <p:blipFill rotWithShape="1">
          <a:blip r:embed="rId3">
            <a:alphaModFix/>
          </a:blip>
          <a:srcRect/>
          <a:stretch/>
        </p:blipFill>
        <p:spPr>
          <a:xfrm>
            <a:off x="591312" y="201629"/>
            <a:ext cx="3815700" cy="5062475"/>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5103875" y="2638275"/>
            <a:ext cx="7088125" cy="3797500"/>
          </a:xfrm>
          <a:prstGeom prst="rect">
            <a:avLst/>
          </a:prstGeom>
          <a:noFill/>
          <a:ln>
            <a:noFill/>
          </a:ln>
        </p:spPr>
      </p:pic>
      <p:sp>
        <p:nvSpPr>
          <p:cNvPr id="273" name="Google Shape;273;p30"/>
          <p:cNvSpPr txBox="1"/>
          <p:nvPr/>
        </p:nvSpPr>
        <p:spPr>
          <a:xfrm>
            <a:off x="628566" y="5313285"/>
            <a:ext cx="38157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ConnectSense - 2-Smart Outlet Plug powered by extension cord to operate 2 heat lamps in chicken coop. </a:t>
            </a:r>
            <a:endParaRPr sz="1800" b="0" i="0" u="none" strike="noStrike" cap="none" dirty="0">
              <a:solidFill>
                <a:srgbClr val="000000"/>
              </a:solidFill>
              <a:latin typeface="Trebuchet MS"/>
              <a:ea typeface="Trebuchet MS"/>
              <a:cs typeface="Trebuchet MS"/>
              <a:sym typeface="Trebuchet MS"/>
            </a:endParaRPr>
          </a:p>
        </p:txBody>
      </p:sp>
      <p:sp>
        <p:nvSpPr>
          <p:cNvPr id="274" name="Google Shape;274;p30"/>
          <p:cNvSpPr txBox="1"/>
          <p:nvPr/>
        </p:nvSpPr>
        <p:spPr>
          <a:xfrm>
            <a:off x="4664963" y="124787"/>
            <a:ext cx="4887600" cy="241447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dirty="0">
                <a:solidFill>
                  <a:srgbClr val="222222"/>
                </a:solidFill>
                <a:highlight>
                  <a:srgbClr val="FFFFFF"/>
                </a:highlight>
                <a:latin typeface="Arial"/>
                <a:ea typeface="Arial"/>
                <a:cs typeface="Arial"/>
                <a:sym typeface="Arial"/>
              </a:rPr>
              <a:t>The three lights in the kitchen are Philips Hue LED Smart Bulbs that can automatically be turned on and off. Mostly use them when away from home to simulate normal activities. The Samsung SmartThings system is being used to automatically turn those on at sunset and turn them off at 11pm. </a:t>
            </a:r>
            <a:endParaRPr sz="1800" b="0" i="0" u="none" strike="noStrike" cap="none" dirty="0">
              <a:solidFill>
                <a:srgbClr val="222222"/>
              </a:solidFill>
              <a:highlight>
                <a:srgbClr val="FFFFFF"/>
              </a:highlight>
              <a:latin typeface="Arial"/>
              <a:ea typeface="Arial"/>
              <a:cs typeface="Arial"/>
              <a:sym typeface="Arial"/>
            </a:endParaRPr>
          </a:p>
        </p:txBody>
      </p:sp>
      <p:sp>
        <p:nvSpPr>
          <p:cNvPr id="275" name="Google Shape;275;p30"/>
          <p:cNvSpPr txBox="1">
            <a:spLocks noGrp="1"/>
          </p:cNvSpPr>
          <p:nvPr>
            <p:ph type="ftr" idx="11"/>
          </p:nvPr>
        </p:nvSpPr>
        <p:spPr>
          <a:xfrm>
            <a:off x="677334" y="6435774"/>
            <a:ext cx="6297612" cy="4222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76" name="Google Shape;276;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1"/>
          <p:cNvSpPr txBox="1">
            <a:spLocks noGrp="1"/>
          </p:cNvSpPr>
          <p:nvPr>
            <p:ph type="title"/>
          </p:nvPr>
        </p:nvSpPr>
        <p:spPr>
          <a:xfrm>
            <a:off x="677334" y="423477"/>
            <a:ext cx="3854528" cy="85430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1"/>
              </a:buClr>
              <a:buSzPts val="2000"/>
              <a:buFont typeface="Trebuchet MS"/>
              <a:buNone/>
            </a:pPr>
            <a:r>
              <a:rPr lang="en-US" dirty="0"/>
              <a:t>Security Devices: </a:t>
            </a:r>
            <a:br>
              <a:rPr lang="en-US" dirty="0"/>
            </a:br>
            <a:r>
              <a:rPr lang="en-US" sz="2400" b="1" dirty="0"/>
              <a:t>Door Locks and Sensors</a:t>
            </a:r>
            <a:endParaRPr dirty="0"/>
          </a:p>
        </p:txBody>
      </p:sp>
      <p:sp>
        <p:nvSpPr>
          <p:cNvPr id="282" name="Google Shape;282;p31"/>
          <p:cNvSpPr txBox="1">
            <a:spLocks noGrp="1"/>
          </p:cNvSpPr>
          <p:nvPr>
            <p:ph type="body" idx="2"/>
          </p:nvPr>
        </p:nvSpPr>
        <p:spPr>
          <a:xfrm>
            <a:off x="367038" y="1477213"/>
            <a:ext cx="4475100" cy="4364700"/>
          </a:xfrm>
          <a:prstGeom prst="rect">
            <a:avLst/>
          </a:prstGeom>
          <a:noFill/>
          <a:ln>
            <a:noFill/>
          </a:ln>
        </p:spPr>
        <p:txBody>
          <a:bodyPr spcFirstLastPara="1" wrap="square" lIns="91425" tIns="45700" rIns="91425" bIns="45700" anchor="t" anchorCtr="0">
            <a:noAutofit/>
          </a:bodyPr>
          <a:lstStyle/>
          <a:p>
            <a:pPr marL="285750" lvl="0" indent="-328930" algn="l" rtl="0">
              <a:lnSpc>
                <a:spcPct val="100000"/>
              </a:lnSpc>
              <a:spcBef>
                <a:spcPts val="0"/>
              </a:spcBef>
              <a:spcAft>
                <a:spcPts val="0"/>
              </a:spcAft>
              <a:buSzPts val="1800"/>
              <a:buFont typeface="Arial"/>
              <a:buChar char="•"/>
            </a:pPr>
            <a:r>
              <a:rPr lang="en-US" sz="1800" dirty="0"/>
              <a:t>Locks and Deadbolts</a:t>
            </a:r>
            <a:endParaRPr sz="1800" dirty="0"/>
          </a:p>
          <a:p>
            <a:pPr marL="742812" lvl="1" indent="-328930" algn="l" rtl="0">
              <a:lnSpc>
                <a:spcPct val="100000"/>
              </a:lnSpc>
              <a:spcBef>
                <a:spcPts val="1000"/>
              </a:spcBef>
              <a:spcAft>
                <a:spcPts val="0"/>
              </a:spcAft>
              <a:buSzPts val="1800"/>
              <a:buFont typeface="Arial"/>
              <a:buChar char="•"/>
            </a:pPr>
            <a:r>
              <a:rPr lang="en-US" sz="1800" dirty="0"/>
              <a:t>Monitor wandering</a:t>
            </a:r>
            <a:endParaRPr sz="1800" dirty="0"/>
          </a:p>
          <a:p>
            <a:pPr marL="742813" lvl="1" indent="-328930" algn="l" rtl="0">
              <a:lnSpc>
                <a:spcPct val="100000"/>
              </a:lnSpc>
              <a:spcBef>
                <a:spcPts val="1000"/>
              </a:spcBef>
              <a:spcAft>
                <a:spcPts val="0"/>
              </a:spcAft>
              <a:buSzPts val="1800"/>
              <a:buChar char="•"/>
            </a:pPr>
            <a:r>
              <a:rPr lang="en-US" sz="1800" dirty="0"/>
              <a:t>Check on kids at home</a:t>
            </a:r>
            <a:endParaRPr sz="1800" dirty="0"/>
          </a:p>
          <a:p>
            <a:pPr marL="742813" lvl="1" indent="-328930" algn="l" rtl="0">
              <a:lnSpc>
                <a:spcPct val="100000"/>
              </a:lnSpc>
              <a:spcBef>
                <a:spcPts val="1000"/>
              </a:spcBef>
              <a:spcAft>
                <a:spcPts val="0"/>
              </a:spcAft>
              <a:buSzPts val="1800"/>
              <a:buFont typeface="Arial"/>
              <a:buChar char="•"/>
            </a:pPr>
            <a:r>
              <a:rPr lang="en-US" sz="1800" dirty="0"/>
              <a:t>Assign codes to others to monitor </a:t>
            </a:r>
            <a:endParaRPr sz="1800" dirty="0"/>
          </a:p>
          <a:p>
            <a:pPr marL="285750" lvl="0" indent="-328930" algn="l" rtl="0">
              <a:lnSpc>
                <a:spcPct val="100000"/>
              </a:lnSpc>
              <a:spcBef>
                <a:spcPts val="1000"/>
              </a:spcBef>
              <a:spcAft>
                <a:spcPts val="0"/>
              </a:spcAft>
              <a:buSzPts val="1800"/>
              <a:buFont typeface="Arial"/>
              <a:buChar char="•"/>
            </a:pPr>
            <a:r>
              <a:rPr lang="en-US" sz="1800" dirty="0"/>
              <a:t>Door and Window Sensors</a:t>
            </a:r>
            <a:endParaRPr sz="1800" dirty="0"/>
          </a:p>
          <a:p>
            <a:pPr marL="742812" lvl="1" indent="-328930" algn="l" rtl="0">
              <a:lnSpc>
                <a:spcPct val="100000"/>
              </a:lnSpc>
              <a:spcBef>
                <a:spcPts val="1000"/>
              </a:spcBef>
              <a:spcAft>
                <a:spcPts val="0"/>
              </a:spcAft>
              <a:buSzPts val="1800"/>
              <a:buFont typeface="Arial"/>
              <a:buChar char="•"/>
            </a:pPr>
            <a:r>
              <a:rPr lang="en-US" sz="1800" dirty="0"/>
              <a:t>Verify opened or closed</a:t>
            </a:r>
            <a:endParaRPr sz="1800" dirty="0"/>
          </a:p>
          <a:p>
            <a:pPr marL="742813" lvl="1" indent="-328930" algn="l" rtl="0">
              <a:lnSpc>
                <a:spcPct val="100000"/>
              </a:lnSpc>
              <a:spcBef>
                <a:spcPts val="1000"/>
              </a:spcBef>
              <a:spcAft>
                <a:spcPts val="0"/>
              </a:spcAft>
              <a:buSzPts val="1800"/>
              <a:buChar char="•"/>
            </a:pPr>
            <a:r>
              <a:rPr lang="en-US" sz="1800" dirty="0"/>
              <a:t>Security systems</a:t>
            </a:r>
            <a:endParaRPr sz="1800" dirty="0"/>
          </a:p>
          <a:p>
            <a:pPr marL="742812" lvl="1" indent="-328930" algn="l" rtl="0">
              <a:lnSpc>
                <a:spcPct val="100000"/>
              </a:lnSpc>
              <a:spcBef>
                <a:spcPts val="1000"/>
              </a:spcBef>
              <a:spcAft>
                <a:spcPts val="0"/>
              </a:spcAft>
              <a:buSzPts val="1800"/>
              <a:buFont typeface="Arial"/>
              <a:buChar char="•"/>
            </a:pPr>
            <a:r>
              <a:rPr lang="en-US" sz="1800" dirty="0"/>
              <a:t>Receive alerts when away</a:t>
            </a:r>
            <a:endParaRPr sz="1800" dirty="0"/>
          </a:p>
          <a:p>
            <a:pPr marL="457200" lvl="0" indent="-342900" algn="l" rtl="0">
              <a:lnSpc>
                <a:spcPct val="100000"/>
              </a:lnSpc>
              <a:spcBef>
                <a:spcPts val="1000"/>
              </a:spcBef>
              <a:spcAft>
                <a:spcPts val="0"/>
              </a:spcAft>
              <a:buSzPts val="1800"/>
              <a:buChar char="•"/>
            </a:pPr>
            <a:r>
              <a:rPr lang="en-US" sz="1800" dirty="0"/>
              <a:t>Glass Break and Motion Sensors</a:t>
            </a:r>
            <a:endParaRPr sz="1800" dirty="0"/>
          </a:p>
          <a:p>
            <a:pPr marL="457200" lvl="0" indent="-342900" algn="l" rtl="0">
              <a:lnSpc>
                <a:spcPct val="100000"/>
              </a:lnSpc>
              <a:spcBef>
                <a:spcPts val="1000"/>
              </a:spcBef>
              <a:spcAft>
                <a:spcPts val="0"/>
              </a:spcAft>
              <a:buSzPts val="1800"/>
              <a:buChar char="•"/>
            </a:pPr>
            <a:r>
              <a:rPr lang="en-US" sz="1800" dirty="0"/>
              <a:t>Water and Smoke Detectors</a:t>
            </a:r>
            <a:endParaRPr sz="1800" dirty="0"/>
          </a:p>
        </p:txBody>
      </p:sp>
      <p:pic>
        <p:nvPicPr>
          <p:cNvPr id="283" name="Google Shape;283;p31"/>
          <p:cNvPicPr preferRelativeResize="0"/>
          <p:nvPr/>
        </p:nvPicPr>
        <p:blipFill rotWithShape="1">
          <a:blip r:embed="rId3">
            <a:alphaModFix/>
          </a:blip>
          <a:srcRect/>
          <a:stretch/>
        </p:blipFill>
        <p:spPr>
          <a:xfrm>
            <a:off x="5382203" y="644589"/>
            <a:ext cx="4176600" cy="2338915"/>
          </a:xfrm>
          <a:prstGeom prst="rect">
            <a:avLst/>
          </a:prstGeom>
          <a:noFill/>
          <a:ln>
            <a:noFill/>
          </a:ln>
        </p:spPr>
      </p:pic>
      <p:pic>
        <p:nvPicPr>
          <p:cNvPr id="284" name="Google Shape;284;p31"/>
          <p:cNvPicPr preferRelativeResize="0"/>
          <p:nvPr/>
        </p:nvPicPr>
        <p:blipFill rotWithShape="1">
          <a:blip r:embed="rId4">
            <a:alphaModFix/>
          </a:blip>
          <a:srcRect/>
          <a:stretch/>
        </p:blipFill>
        <p:spPr>
          <a:xfrm>
            <a:off x="5382203" y="3445750"/>
            <a:ext cx="4176600" cy="2346707"/>
          </a:xfrm>
          <a:prstGeom prst="rect">
            <a:avLst/>
          </a:prstGeom>
          <a:noFill/>
          <a:ln>
            <a:noFill/>
          </a:ln>
        </p:spPr>
      </p:pic>
      <p:sp>
        <p:nvSpPr>
          <p:cNvPr id="285" name="Google Shape;285;p3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86" name="Google Shape;286;p3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a:t>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2"/>
          <p:cNvSpPr txBox="1">
            <a:spLocks noGrp="1"/>
          </p:cNvSpPr>
          <p:nvPr>
            <p:ph type="ftr" idx="11"/>
          </p:nvPr>
        </p:nvSpPr>
        <p:spPr>
          <a:xfrm>
            <a:off x="677334" y="652904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92" name="Google Shape;292;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a:t>
            </a:fld>
            <a:endParaRPr dirty="0"/>
          </a:p>
        </p:txBody>
      </p:sp>
      <p:sp>
        <p:nvSpPr>
          <p:cNvPr id="293" name="Google Shape;293;p32"/>
          <p:cNvSpPr txBox="1">
            <a:spLocks noGrp="1"/>
          </p:cNvSpPr>
          <p:nvPr>
            <p:ph type="body" idx="4294967295"/>
          </p:nvPr>
        </p:nvSpPr>
        <p:spPr>
          <a:xfrm>
            <a:off x="6440742" y="3387725"/>
            <a:ext cx="2849562" cy="31607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40"/>
              <a:buNone/>
            </a:pPr>
            <a:r>
              <a:rPr lang="en-US" dirty="0"/>
              <a:t>Top: Honeywell thermostat controlled by Samsung SmartThings app.</a:t>
            </a:r>
            <a:endParaRPr dirty="0"/>
          </a:p>
          <a:p>
            <a:pPr marL="0" lvl="0" indent="0" algn="l" rtl="0">
              <a:lnSpc>
                <a:spcPct val="100000"/>
              </a:lnSpc>
              <a:spcBef>
                <a:spcPts val="1000"/>
              </a:spcBef>
              <a:spcAft>
                <a:spcPts val="0"/>
              </a:spcAft>
              <a:buSzPts val="1440"/>
              <a:buNone/>
            </a:pPr>
            <a:endParaRPr dirty="0"/>
          </a:p>
          <a:p>
            <a:pPr marL="0" lvl="0" indent="0" algn="l" rtl="0">
              <a:lnSpc>
                <a:spcPct val="100000"/>
              </a:lnSpc>
              <a:spcBef>
                <a:spcPts val="1000"/>
              </a:spcBef>
              <a:spcAft>
                <a:spcPts val="0"/>
              </a:spcAft>
              <a:buSzPts val="1440"/>
              <a:buNone/>
            </a:pPr>
            <a:r>
              <a:rPr lang="en-US" dirty="0"/>
              <a:t>Right: screenshot of the Nest app used to monitor the Nest thermostat of 3 homes. </a:t>
            </a:r>
            <a:endParaRPr dirty="0"/>
          </a:p>
        </p:txBody>
      </p:sp>
      <p:sp>
        <p:nvSpPr>
          <p:cNvPr id="294" name="Google Shape;294;p32"/>
          <p:cNvSpPr txBox="1">
            <a:spLocks noGrp="1"/>
          </p:cNvSpPr>
          <p:nvPr>
            <p:ph type="body" idx="4294967295"/>
          </p:nvPr>
        </p:nvSpPr>
        <p:spPr>
          <a:xfrm>
            <a:off x="-1" y="4264025"/>
            <a:ext cx="3490123" cy="22844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40"/>
              <a:buNone/>
            </a:pPr>
            <a:r>
              <a:rPr lang="en-US" sz="1800" dirty="0"/>
              <a:t>Top: Sensor for garage door. For this user, it is set to send an alert if open for more then 2 hours. Can be closed from its app. </a:t>
            </a:r>
            <a:endParaRPr sz="1800" dirty="0"/>
          </a:p>
          <a:p>
            <a:pPr marL="0" lvl="0" indent="0" algn="l" rtl="0">
              <a:lnSpc>
                <a:spcPct val="100000"/>
              </a:lnSpc>
              <a:spcBef>
                <a:spcPts val="1000"/>
              </a:spcBef>
              <a:spcAft>
                <a:spcPts val="0"/>
              </a:spcAft>
              <a:buSzPts val="1440"/>
              <a:buNone/>
            </a:pPr>
            <a:r>
              <a:rPr lang="en-US" sz="1800" dirty="0"/>
              <a:t>Right: Status indicated in the SmartThings app. </a:t>
            </a:r>
            <a:endParaRPr sz="1800" dirty="0"/>
          </a:p>
        </p:txBody>
      </p:sp>
      <p:pic>
        <p:nvPicPr>
          <p:cNvPr id="295" name="Google Shape;295;p32"/>
          <p:cNvPicPr preferRelativeResize="0"/>
          <p:nvPr/>
        </p:nvPicPr>
        <p:blipFill rotWithShape="1">
          <a:blip r:embed="rId3">
            <a:alphaModFix/>
          </a:blip>
          <a:srcRect/>
          <a:stretch/>
        </p:blipFill>
        <p:spPr>
          <a:xfrm>
            <a:off x="5343711" y="52225"/>
            <a:ext cx="3928349" cy="3335000"/>
          </a:xfrm>
          <a:prstGeom prst="rect">
            <a:avLst/>
          </a:prstGeom>
          <a:noFill/>
          <a:ln>
            <a:noFill/>
          </a:ln>
        </p:spPr>
      </p:pic>
      <p:pic>
        <p:nvPicPr>
          <p:cNvPr id="296" name="Google Shape;296;p32"/>
          <p:cNvPicPr preferRelativeResize="0"/>
          <p:nvPr/>
        </p:nvPicPr>
        <p:blipFill rotWithShape="1">
          <a:blip r:embed="rId4">
            <a:alphaModFix/>
          </a:blip>
          <a:srcRect/>
          <a:stretch/>
        </p:blipFill>
        <p:spPr>
          <a:xfrm>
            <a:off x="3506425" y="51725"/>
            <a:ext cx="2745271" cy="5699600"/>
          </a:xfrm>
          <a:prstGeom prst="rect">
            <a:avLst/>
          </a:prstGeom>
          <a:noFill/>
          <a:ln>
            <a:noFill/>
          </a:ln>
        </p:spPr>
      </p:pic>
      <p:pic>
        <p:nvPicPr>
          <p:cNvPr id="297" name="Google Shape;297;p32"/>
          <p:cNvPicPr preferRelativeResize="0"/>
          <p:nvPr/>
        </p:nvPicPr>
        <p:blipFill rotWithShape="1">
          <a:blip r:embed="rId5">
            <a:alphaModFix/>
          </a:blip>
          <a:srcRect/>
          <a:stretch/>
        </p:blipFill>
        <p:spPr>
          <a:xfrm>
            <a:off x="9398725" y="52225"/>
            <a:ext cx="2485100" cy="5377949"/>
          </a:xfrm>
          <a:prstGeom prst="rect">
            <a:avLst/>
          </a:prstGeom>
          <a:noFill/>
          <a:ln>
            <a:noFill/>
          </a:ln>
        </p:spPr>
      </p:pic>
      <p:pic>
        <p:nvPicPr>
          <p:cNvPr id="298" name="Google Shape;298;p32"/>
          <p:cNvPicPr preferRelativeResize="0"/>
          <p:nvPr/>
        </p:nvPicPr>
        <p:blipFill rotWithShape="1">
          <a:blip r:embed="rId6">
            <a:alphaModFix/>
          </a:blip>
          <a:srcRect/>
          <a:stretch/>
        </p:blipFill>
        <p:spPr>
          <a:xfrm>
            <a:off x="0" y="52235"/>
            <a:ext cx="3029425" cy="4178389"/>
          </a:xfrm>
          <a:prstGeom prst="rect">
            <a:avLst/>
          </a:prstGeom>
          <a:noFill/>
          <a:ln>
            <a:noFill/>
          </a:ln>
        </p:spPr>
      </p:pic>
      <p:pic>
        <p:nvPicPr>
          <p:cNvPr id="299" name="Google Shape;299;p32"/>
          <p:cNvPicPr preferRelativeResize="0"/>
          <p:nvPr/>
        </p:nvPicPr>
        <p:blipFill rotWithShape="1">
          <a:blip r:embed="rId7">
            <a:alphaModFix/>
          </a:blip>
          <a:srcRect/>
          <a:stretch/>
        </p:blipFill>
        <p:spPr>
          <a:xfrm>
            <a:off x="9611675" y="3905895"/>
            <a:ext cx="2485101" cy="27923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3"/>
          <p:cNvPicPr preferRelativeResize="0"/>
          <p:nvPr/>
        </p:nvPicPr>
        <p:blipFill rotWithShape="1">
          <a:blip r:embed="rId3">
            <a:alphaModFix/>
          </a:blip>
          <a:srcRect/>
          <a:stretch/>
        </p:blipFill>
        <p:spPr>
          <a:xfrm>
            <a:off x="241300" y="299175"/>
            <a:ext cx="3210726" cy="3048151"/>
          </a:xfrm>
          <a:prstGeom prst="rect">
            <a:avLst/>
          </a:prstGeom>
          <a:noFill/>
          <a:ln>
            <a:noFill/>
          </a:ln>
        </p:spPr>
      </p:pic>
      <p:pic>
        <p:nvPicPr>
          <p:cNvPr id="305" name="Google Shape;305;p33"/>
          <p:cNvPicPr preferRelativeResize="0"/>
          <p:nvPr/>
        </p:nvPicPr>
        <p:blipFill rotWithShape="1">
          <a:blip r:embed="rId4">
            <a:alphaModFix/>
          </a:blip>
          <a:srcRect/>
          <a:stretch/>
        </p:blipFill>
        <p:spPr>
          <a:xfrm>
            <a:off x="241300" y="2591825"/>
            <a:ext cx="2120826" cy="4241619"/>
          </a:xfrm>
          <a:prstGeom prst="rect">
            <a:avLst/>
          </a:prstGeom>
          <a:noFill/>
          <a:ln>
            <a:noFill/>
          </a:ln>
        </p:spPr>
      </p:pic>
      <p:pic>
        <p:nvPicPr>
          <p:cNvPr id="306" name="Google Shape;306;p33"/>
          <p:cNvPicPr preferRelativeResize="0"/>
          <p:nvPr/>
        </p:nvPicPr>
        <p:blipFill rotWithShape="1">
          <a:blip r:embed="rId5">
            <a:alphaModFix/>
          </a:blip>
          <a:srcRect/>
          <a:stretch/>
        </p:blipFill>
        <p:spPr>
          <a:xfrm>
            <a:off x="3624125" y="2182850"/>
            <a:ext cx="2613251" cy="4134349"/>
          </a:xfrm>
          <a:prstGeom prst="rect">
            <a:avLst/>
          </a:prstGeom>
          <a:noFill/>
          <a:ln>
            <a:noFill/>
          </a:ln>
        </p:spPr>
      </p:pic>
      <p:pic>
        <p:nvPicPr>
          <p:cNvPr id="307" name="Google Shape;307;p33"/>
          <p:cNvPicPr preferRelativeResize="0"/>
          <p:nvPr/>
        </p:nvPicPr>
        <p:blipFill rotWithShape="1">
          <a:blip r:embed="rId6">
            <a:alphaModFix/>
          </a:blip>
          <a:srcRect/>
          <a:stretch/>
        </p:blipFill>
        <p:spPr>
          <a:xfrm>
            <a:off x="5872025" y="2879150"/>
            <a:ext cx="2026400" cy="3869850"/>
          </a:xfrm>
          <a:prstGeom prst="rect">
            <a:avLst/>
          </a:prstGeom>
          <a:noFill/>
          <a:ln>
            <a:noFill/>
          </a:ln>
        </p:spPr>
      </p:pic>
      <p:pic>
        <p:nvPicPr>
          <p:cNvPr id="308" name="Google Shape;308;p33"/>
          <p:cNvPicPr preferRelativeResize="0"/>
          <p:nvPr/>
        </p:nvPicPr>
        <p:blipFill rotWithShape="1">
          <a:blip r:embed="rId7">
            <a:alphaModFix/>
          </a:blip>
          <a:srcRect/>
          <a:stretch/>
        </p:blipFill>
        <p:spPr>
          <a:xfrm>
            <a:off x="9210550" y="146725"/>
            <a:ext cx="2817551" cy="3547451"/>
          </a:xfrm>
          <a:prstGeom prst="rect">
            <a:avLst/>
          </a:prstGeom>
          <a:noFill/>
          <a:ln>
            <a:noFill/>
          </a:ln>
        </p:spPr>
      </p:pic>
      <p:sp>
        <p:nvSpPr>
          <p:cNvPr id="309" name="Google Shape;309;p33"/>
          <p:cNvSpPr txBox="1"/>
          <p:nvPr/>
        </p:nvSpPr>
        <p:spPr>
          <a:xfrm>
            <a:off x="3726800" y="299175"/>
            <a:ext cx="3886500"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Left: Door sensor with screenshot of app showing door status - closed.</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Center: Water Sensor with screenshot of app showing status of: Dry. </a:t>
            </a:r>
            <a:endParaRPr sz="1800" b="0" i="0" u="none" strike="noStrike" cap="none" dirty="0">
              <a:solidFill>
                <a:srgbClr val="000000"/>
              </a:solidFill>
              <a:latin typeface="Trebuchet MS"/>
              <a:ea typeface="Trebuchet MS"/>
              <a:cs typeface="Trebuchet MS"/>
              <a:sym typeface="Trebuchet MS"/>
            </a:endParaRPr>
          </a:p>
        </p:txBody>
      </p:sp>
      <p:sp>
        <p:nvSpPr>
          <p:cNvPr id="310" name="Google Shape;310;p33"/>
          <p:cNvSpPr txBox="1"/>
          <p:nvPr/>
        </p:nvSpPr>
        <p:spPr>
          <a:xfrm>
            <a:off x="8119872" y="3677210"/>
            <a:ext cx="4072128" cy="32316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This motion light &amp; lamp combo is set to automatically give a high school student light when going downstairs to do chores early in the morning.  (He gets up earlier then the rest of the family).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When the family leaves for a long weekend, it will be connected to the Samsung SmartThing Security System.  Any motion will trigger it to send an alert to the owner. </a:t>
            </a:r>
            <a:endParaRPr sz="1800" b="0" i="0" u="none" strike="noStrike" cap="none" dirty="0">
              <a:solidFill>
                <a:srgbClr val="000000"/>
              </a:solidFill>
              <a:latin typeface="Trebuchet MS"/>
              <a:ea typeface="Trebuchet MS"/>
              <a:cs typeface="Trebuchet MS"/>
              <a:sym typeface="Trebuchet MS"/>
            </a:endParaRPr>
          </a:p>
        </p:txBody>
      </p:sp>
      <p:sp>
        <p:nvSpPr>
          <p:cNvPr id="311" name="Google Shape;311;p33"/>
          <p:cNvSpPr txBox="1">
            <a:spLocks noGrp="1"/>
          </p:cNvSpPr>
          <p:nvPr>
            <p:ph type="ftr" idx="11"/>
          </p:nvPr>
        </p:nvSpPr>
        <p:spPr>
          <a:xfrm>
            <a:off x="2416614" y="6406486"/>
            <a:ext cx="4558332" cy="34251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12" name="Google Shape;312;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a:t>
            </a:fld>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4"/>
          <p:cNvPicPr preferRelativeResize="0"/>
          <p:nvPr/>
        </p:nvPicPr>
        <p:blipFill rotWithShape="1">
          <a:blip r:embed="rId3">
            <a:alphaModFix/>
          </a:blip>
          <a:srcRect/>
          <a:stretch/>
        </p:blipFill>
        <p:spPr>
          <a:xfrm>
            <a:off x="241125" y="152400"/>
            <a:ext cx="2565825" cy="3421100"/>
          </a:xfrm>
          <a:prstGeom prst="rect">
            <a:avLst/>
          </a:prstGeom>
          <a:noFill/>
          <a:ln>
            <a:noFill/>
          </a:ln>
        </p:spPr>
      </p:pic>
      <p:pic>
        <p:nvPicPr>
          <p:cNvPr id="318" name="Google Shape;318;p34"/>
          <p:cNvPicPr preferRelativeResize="0"/>
          <p:nvPr/>
        </p:nvPicPr>
        <p:blipFill rotWithShape="1">
          <a:blip r:embed="rId4">
            <a:alphaModFix/>
          </a:blip>
          <a:srcRect/>
          <a:stretch/>
        </p:blipFill>
        <p:spPr>
          <a:xfrm>
            <a:off x="1985242" y="3158557"/>
            <a:ext cx="2435925" cy="3247925"/>
          </a:xfrm>
          <a:prstGeom prst="rect">
            <a:avLst/>
          </a:prstGeom>
          <a:noFill/>
          <a:ln>
            <a:noFill/>
          </a:ln>
        </p:spPr>
      </p:pic>
      <p:pic>
        <p:nvPicPr>
          <p:cNvPr id="319" name="Google Shape;319;p34"/>
          <p:cNvPicPr preferRelativeResize="0"/>
          <p:nvPr/>
        </p:nvPicPr>
        <p:blipFill rotWithShape="1">
          <a:blip r:embed="rId5">
            <a:alphaModFix/>
          </a:blip>
          <a:srcRect/>
          <a:stretch/>
        </p:blipFill>
        <p:spPr>
          <a:xfrm>
            <a:off x="5606084" y="152400"/>
            <a:ext cx="2883722" cy="3844975"/>
          </a:xfrm>
          <a:prstGeom prst="rect">
            <a:avLst/>
          </a:prstGeom>
          <a:noFill/>
          <a:ln>
            <a:noFill/>
          </a:ln>
        </p:spPr>
      </p:pic>
      <p:pic>
        <p:nvPicPr>
          <p:cNvPr id="320" name="Google Shape;320;p34"/>
          <p:cNvPicPr preferRelativeResize="0"/>
          <p:nvPr/>
        </p:nvPicPr>
        <p:blipFill rotWithShape="1">
          <a:blip r:embed="rId6">
            <a:alphaModFix/>
          </a:blip>
          <a:srcRect/>
          <a:stretch/>
        </p:blipFill>
        <p:spPr>
          <a:xfrm>
            <a:off x="6909025" y="3011663"/>
            <a:ext cx="2565825" cy="3421094"/>
          </a:xfrm>
          <a:prstGeom prst="rect">
            <a:avLst/>
          </a:prstGeom>
          <a:noFill/>
          <a:ln>
            <a:noFill/>
          </a:ln>
        </p:spPr>
      </p:pic>
      <p:pic>
        <p:nvPicPr>
          <p:cNvPr id="321" name="Google Shape;321;p34"/>
          <p:cNvPicPr preferRelativeResize="0"/>
          <p:nvPr/>
        </p:nvPicPr>
        <p:blipFill rotWithShape="1">
          <a:blip r:embed="rId7">
            <a:alphaModFix/>
          </a:blip>
          <a:srcRect/>
          <a:stretch/>
        </p:blipFill>
        <p:spPr>
          <a:xfrm>
            <a:off x="8870425" y="507875"/>
            <a:ext cx="2163599" cy="2884798"/>
          </a:xfrm>
          <a:prstGeom prst="rect">
            <a:avLst/>
          </a:prstGeom>
          <a:noFill/>
          <a:ln>
            <a:noFill/>
          </a:ln>
        </p:spPr>
      </p:pic>
      <p:sp>
        <p:nvSpPr>
          <p:cNvPr id="322" name="Google Shape;322;p34"/>
          <p:cNvSpPr txBox="1"/>
          <p:nvPr/>
        </p:nvSpPr>
        <p:spPr>
          <a:xfrm>
            <a:off x="2806950" y="126863"/>
            <a:ext cx="2764794" cy="31700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This hunting cabin is set up with a security system by a  local internet provider.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Right: Alarm inside door to enter security code. If the  incorrect code is entered, security will call cabin owner.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chemeClr val="dk1"/>
                </a:solidFill>
                <a:latin typeface="Trebuchet MS"/>
                <a:ea typeface="Trebuchet MS"/>
                <a:cs typeface="Trebuchet MS"/>
                <a:sym typeface="Trebuchet MS"/>
              </a:rPr>
              <a:t>Door has keyless entry.</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p:txBody>
      </p:sp>
      <p:sp>
        <p:nvSpPr>
          <p:cNvPr id="323" name="Google Shape;323;p34"/>
          <p:cNvSpPr txBox="1"/>
          <p:nvPr/>
        </p:nvSpPr>
        <p:spPr>
          <a:xfrm>
            <a:off x="4710225" y="4525425"/>
            <a:ext cx="21636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chemeClr val="dk1"/>
                </a:solidFill>
                <a:latin typeface="Trebuchet MS"/>
                <a:ea typeface="Trebuchet MS"/>
                <a:cs typeface="Trebuchet MS"/>
                <a:sym typeface="Trebuchet MS"/>
              </a:rPr>
              <a:t>Door has a sensor to alert the system when it is opened and closed.</a:t>
            </a:r>
            <a:endParaRPr sz="1800" b="0" i="0" u="none" strike="noStrike" cap="none" dirty="0">
              <a:solidFill>
                <a:srgbClr val="000000"/>
              </a:solidFill>
              <a:latin typeface="Trebuchet MS"/>
              <a:ea typeface="Trebuchet MS"/>
              <a:cs typeface="Trebuchet MS"/>
              <a:sym typeface="Trebuchet MS"/>
            </a:endParaRPr>
          </a:p>
        </p:txBody>
      </p:sp>
      <p:sp>
        <p:nvSpPr>
          <p:cNvPr id="324" name="Google Shape;324;p34"/>
          <p:cNvSpPr txBox="1">
            <a:spLocks noGrp="1"/>
          </p:cNvSpPr>
          <p:nvPr>
            <p:ph type="ftr" idx="11"/>
          </p:nvPr>
        </p:nvSpPr>
        <p:spPr>
          <a:xfrm>
            <a:off x="241125" y="6406487"/>
            <a:ext cx="6733821" cy="44325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25" name="Google Shape;325;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17</a:t>
            </a:fld>
            <a:endParaRPr dirty="0"/>
          </a:p>
        </p:txBody>
      </p:sp>
      <p:pic>
        <p:nvPicPr>
          <p:cNvPr id="326" name="Google Shape;326;p34"/>
          <p:cNvPicPr preferRelativeResize="0"/>
          <p:nvPr/>
        </p:nvPicPr>
        <p:blipFill>
          <a:blip r:embed="rId8">
            <a:alphaModFix/>
          </a:blip>
          <a:stretch>
            <a:fillRect/>
          </a:stretch>
        </p:blipFill>
        <p:spPr>
          <a:xfrm>
            <a:off x="10157425" y="4835575"/>
            <a:ext cx="1879325" cy="1925371"/>
          </a:xfrm>
          <a:prstGeom prst="rect">
            <a:avLst/>
          </a:prstGeom>
          <a:noFill/>
          <a:ln>
            <a:noFill/>
          </a:ln>
        </p:spPr>
      </p:pic>
      <p:sp>
        <p:nvSpPr>
          <p:cNvPr id="327" name="Google Shape;327;p34"/>
          <p:cNvSpPr txBox="1"/>
          <p:nvPr/>
        </p:nvSpPr>
        <p:spPr>
          <a:xfrm>
            <a:off x="12378875" y="3823700"/>
            <a:ext cx="74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Trebuchet MS"/>
              <a:ea typeface="Trebuchet MS"/>
              <a:cs typeface="Trebuchet MS"/>
              <a:sym typeface="Trebuchet MS"/>
            </a:endParaRPr>
          </a:p>
        </p:txBody>
      </p:sp>
      <p:sp>
        <p:nvSpPr>
          <p:cNvPr id="328" name="Google Shape;328;p34"/>
          <p:cNvSpPr txBox="1"/>
          <p:nvPr/>
        </p:nvSpPr>
        <p:spPr>
          <a:xfrm>
            <a:off x="9742675" y="3823700"/>
            <a:ext cx="1966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Trebuchet MS"/>
                <a:ea typeface="Trebuchet MS"/>
                <a:cs typeface="Trebuchet MS"/>
                <a:sym typeface="Trebuchet MS"/>
              </a:rPr>
              <a:t>Be creative: - hide your sensor or camera!</a:t>
            </a:r>
            <a:endParaRPr sz="1800" dirty="0">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34" name="Google Shape;334;p3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18</a:t>
            </a:fld>
            <a:endParaRPr dirty="0"/>
          </a:p>
        </p:txBody>
      </p:sp>
      <p:pic>
        <p:nvPicPr>
          <p:cNvPr id="335" name="Google Shape;335;p35"/>
          <p:cNvPicPr preferRelativeResize="0"/>
          <p:nvPr/>
        </p:nvPicPr>
        <p:blipFill rotWithShape="1">
          <a:blip r:embed="rId3">
            <a:alphaModFix/>
          </a:blip>
          <a:srcRect/>
          <a:stretch/>
        </p:blipFill>
        <p:spPr>
          <a:xfrm>
            <a:off x="95238" y="35257"/>
            <a:ext cx="3678842" cy="2584499"/>
          </a:xfrm>
          <a:prstGeom prst="rect">
            <a:avLst/>
          </a:prstGeom>
          <a:noFill/>
          <a:ln>
            <a:noFill/>
          </a:ln>
        </p:spPr>
      </p:pic>
      <p:pic>
        <p:nvPicPr>
          <p:cNvPr id="336" name="Google Shape;336;p35"/>
          <p:cNvPicPr preferRelativeResize="0"/>
          <p:nvPr/>
        </p:nvPicPr>
        <p:blipFill rotWithShape="1">
          <a:blip r:embed="rId4">
            <a:alphaModFix/>
          </a:blip>
          <a:srcRect/>
          <a:stretch/>
        </p:blipFill>
        <p:spPr>
          <a:xfrm>
            <a:off x="6657586" y="1548163"/>
            <a:ext cx="2613238" cy="5226477"/>
          </a:xfrm>
          <a:prstGeom prst="rect">
            <a:avLst/>
          </a:prstGeom>
          <a:noFill/>
          <a:ln>
            <a:noFill/>
          </a:ln>
        </p:spPr>
      </p:pic>
      <p:pic>
        <p:nvPicPr>
          <p:cNvPr id="337" name="Google Shape;337;p35"/>
          <p:cNvPicPr preferRelativeResize="0"/>
          <p:nvPr/>
        </p:nvPicPr>
        <p:blipFill rotWithShape="1">
          <a:blip r:embed="rId5">
            <a:alphaModFix/>
          </a:blip>
          <a:srcRect/>
          <a:stretch/>
        </p:blipFill>
        <p:spPr>
          <a:xfrm>
            <a:off x="9347036" y="1548175"/>
            <a:ext cx="2613238" cy="5226477"/>
          </a:xfrm>
          <a:prstGeom prst="rect">
            <a:avLst/>
          </a:prstGeom>
          <a:noFill/>
          <a:ln>
            <a:noFill/>
          </a:ln>
        </p:spPr>
      </p:pic>
      <p:pic>
        <p:nvPicPr>
          <p:cNvPr id="338" name="Google Shape;338;p35"/>
          <p:cNvPicPr preferRelativeResize="0"/>
          <p:nvPr/>
        </p:nvPicPr>
        <p:blipFill rotWithShape="1">
          <a:blip r:embed="rId6">
            <a:alphaModFix/>
          </a:blip>
          <a:srcRect/>
          <a:stretch/>
        </p:blipFill>
        <p:spPr>
          <a:xfrm>
            <a:off x="3945748" y="1548175"/>
            <a:ext cx="2613238" cy="5226477"/>
          </a:xfrm>
          <a:prstGeom prst="rect">
            <a:avLst/>
          </a:prstGeom>
          <a:noFill/>
          <a:ln>
            <a:noFill/>
          </a:ln>
        </p:spPr>
      </p:pic>
      <p:sp>
        <p:nvSpPr>
          <p:cNvPr id="339" name="Google Shape;339;p35"/>
          <p:cNvSpPr txBox="1"/>
          <p:nvPr/>
        </p:nvSpPr>
        <p:spPr>
          <a:xfrm>
            <a:off x="171450" y="2619756"/>
            <a:ext cx="3678900" cy="37856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AcuRite - Weather Alert System provides information on: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 rain gauge,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 wind speed,</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 wind direction,</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 temperature, and humidity.</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Works with AcuRite App to track history.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You can customize alerts to include: wind gust, low or high temperature warnings, rain alerts, UV index, lightning strikes.  </a:t>
            </a:r>
            <a:endParaRPr sz="18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36"/>
          <p:cNvPicPr preferRelativeResize="0"/>
          <p:nvPr/>
        </p:nvPicPr>
        <p:blipFill rotWithShape="1">
          <a:blip r:embed="rId3">
            <a:alphaModFix/>
          </a:blip>
          <a:srcRect/>
          <a:stretch/>
        </p:blipFill>
        <p:spPr>
          <a:xfrm>
            <a:off x="309350" y="2697506"/>
            <a:ext cx="9753600" cy="3257550"/>
          </a:xfrm>
          <a:prstGeom prst="rect">
            <a:avLst/>
          </a:prstGeom>
          <a:noFill/>
          <a:ln>
            <a:noFill/>
          </a:ln>
        </p:spPr>
      </p:pic>
      <p:pic>
        <p:nvPicPr>
          <p:cNvPr id="345" name="Google Shape;345;p36"/>
          <p:cNvPicPr preferRelativeResize="0"/>
          <p:nvPr/>
        </p:nvPicPr>
        <p:blipFill rotWithShape="1">
          <a:blip r:embed="rId4">
            <a:alphaModFix/>
          </a:blip>
          <a:srcRect/>
          <a:stretch/>
        </p:blipFill>
        <p:spPr>
          <a:xfrm>
            <a:off x="7314438" y="62484"/>
            <a:ext cx="4095750" cy="2698750"/>
          </a:xfrm>
          <a:prstGeom prst="rect">
            <a:avLst/>
          </a:prstGeom>
          <a:noFill/>
          <a:ln>
            <a:noFill/>
          </a:ln>
        </p:spPr>
      </p:pic>
      <p:sp>
        <p:nvSpPr>
          <p:cNvPr id="346" name="Google Shape;346;p36"/>
          <p:cNvSpPr txBox="1"/>
          <p:nvPr/>
        </p:nvSpPr>
        <p:spPr>
          <a:xfrm>
            <a:off x="133350" y="552450"/>
            <a:ext cx="7315200"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Trebuchet MS"/>
                <a:ea typeface="Trebuchet MS"/>
                <a:cs typeface="Trebuchet MS"/>
                <a:sym typeface="Trebuchet MS"/>
              </a:rPr>
              <a:t>Gate Openers</a:t>
            </a:r>
            <a:endParaRPr sz="1800" b="1"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Swing or slide options</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Power options: battery (energy can come from a solar panel kit)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  open with a remote or drive over Wired Vehicle Sensor.</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Some offer an app that works with Bluetooth. </a:t>
            </a:r>
            <a:endParaRPr sz="1800" b="0" i="0" u="none" strike="noStrike" cap="none" dirty="0">
              <a:solidFill>
                <a:srgbClr val="000000"/>
              </a:solidFill>
              <a:latin typeface="Trebuchet MS"/>
              <a:ea typeface="Trebuchet MS"/>
              <a:cs typeface="Trebuchet MS"/>
              <a:sym typeface="Trebuchet MS"/>
            </a:endParaRPr>
          </a:p>
        </p:txBody>
      </p:sp>
      <p:sp>
        <p:nvSpPr>
          <p:cNvPr id="347" name="Google Shape;347;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48" name="Google Shape;348;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677325" y="609600"/>
            <a:ext cx="8596800" cy="792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dirty="0"/>
              <a:t>Overview: </a:t>
            </a:r>
            <a:endParaRPr dirty="0"/>
          </a:p>
        </p:txBody>
      </p:sp>
      <p:sp>
        <p:nvSpPr>
          <p:cNvPr id="152" name="Google Shape;152;p19"/>
          <p:cNvSpPr txBox="1">
            <a:spLocks noGrp="1"/>
          </p:cNvSpPr>
          <p:nvPr>
            <p:ph type="body" idx="1"/>
          </p:nvPr>
        </p:nvSpPr>
        <p:spPr>
          <a:xfrm>
            <a:off x="677325" y="1402200"/>
            <a:ext cx="10063200" cy="4746000"/>
          </a:xfrm>
          <a:prstGeom prst="rect">
            <a:avLst/>
          </a:prstGeom>
          <a:noFill/>
          <a:ln>
            <a:noFill/>
          </a:ln>
        </p:spPr>
        <p:txBody>
          <a:bodyPr spcFirstLastPara="1" wrap="square" lIns="91425" tIns="0" rIns="91425" bIns="0" anchor="ctr" anchorCtr="0">
            <a:spAutoFit/>
          </a:bodyPr>
          <a:lstStyle/>
          <a:p>
            <a:pPr marL="342900" lvl="0" indent="-378460" algn="l" rtl="0">
              <a:lnSpc>
                <a:spcPct val="115000"/>
              </a:lnSpc>
              <a:spcBef>
                <a:spcPts val="0"/>
              </a:spcBef>
              <a:spcAft>
                <a:spcPts val="0"/>
              </a:spcAft>
              <a:buSzPts val="2000"/>
              <a:buChar char="►"/>
            </a:pPr>
            <a:r>
              <a:rPr lang="en-US" sz="2000" dirty="0"/>
              <a:t>Who we are and how we have used this technology!</a:t>
            </a:r>
            <a:endParaRPr sz="2000" dirty="0"/>
          </a:p>
          <a:p>
            <a:pPr marL="342900" lvl="0" indent="-378460" algn="l" rtl="0">
              <a:lnSpc>
                <a:spcPct val="115000"/>
              </a:lnSpc>
              <a:spcBef>
                <a:spcPts val="1000"/>
              </a:spcBef>
              <a:spcAft>
                <a:spcPts val="0"/>
              </a:spcAft>
              <a:buSzPts val="2000"/>
              <a:buChar char="►"/>
            </a:pPr>
            <a:r>
              <a:rPr lang="en-US" sz="2000" dirty="0"/>
              <a:t>Uses for supporting dependent family members </a:t>
            </a:r>
            <a:endParaRPr sz="2000" dirty="0"/>
          </a:p>
          <a:p>
            <a:pPr marL="342900" lvl="0" indent="-378460" algn="l" rtl="0">
              <a:lnSpc>
                <a:spcPct val="115000"/>
              </a:lnSpc>
              <a:spcBef>
                <a:spcPts val="1000"/>
              </a:spcBef>
              <a:spcAft>
                <a:spcPts val="0"/>
              </a:spcAft>
              <a:buSzPts val="2000"/>
              <a:buChar char="►"/>
            </a:pPr>
            <a:r>
              <a:rPr lang="en-US" sz="2000" dirty="0"/>
              <a:t>Uses for supporting a farm or ranch operation</a:t>
            </a:r>
            <a:endParaRPr sz="2000" dirty="0"/>
          </a:p>
          <a:p>
            <a:pPr marL="342900" lvl="0" indent="-378460" algn="l" rtl="0">
              <a:lnSpc>
                <a:spcPct val="115000"/>
              </a:lnSpc>
              <a:spcBef>
                <a:spcPts val="1000"/>
              </a:spcBef>
              <a:spcAft>
                <a:spcPts val="0"/>
              </a:spcAft>
              <a:buSzPts val="2000"/>
              <a:buChar char="►"/>
            </a:pPr>
            <a:r>
              <a:rPr lang="en-US" sz="2000" dirty="0"/>
              <a:t>What we will cover: types of devices and some examples and ideas how they can be used</a:t>
            </a:r>
            <a:endParaRPr sz="2000" dirty="0"/>
          </a:p>
          <a:p>
            <a:pPr marL="342900" lvl="0" indent="-378460" algn="l" rtl="0">
              <a:lnSpc>
                <a:spcPct val="115000"/>
              </a:lnSpc>
              <a:spcBef>
                <a:spcPts val="1000"/>
              </a:spcBef>
              <a:spcAft>
                <a:spcPts val="0"/>
              </a:spcAft>
              <a:buSzPts val="2000"/>
              <a:buChar char="►"/>
            </a:pPr>
            <a:r>
              <a:rPr lang="en-US" sz="2000" dirty="0"/>
              <a:t>What we won’t cover: specific set up, information about WiFi and Voice Controlled Assistants (i.e. Alexa, Hey Google) </a:t>
            </a:r>
            <a:endParaRPr sz="2000" dirty="0"/>
          </a:p>
          <a:p>
            <a:pPr marL="342900" lvl="0" indent="-378460" algn="l" rtl="0">
              <a:lnSpc>
                <a:spcPct val="115000"/>
              </a:lnSpc>
              <a:spcBef>
                <a:spcPts val="1000"/>
              </a:spcBef>
              <a:spcAft>
                <a:spcPts val="0"/>
              </a:spcAft>
              <a:buSzPts val="2000"/>
              <a:buChar char="►"/>
            </a:pPr>
            <a:r>
              <a:rPr lang="en-US" sz="2000" dirty="0"/>
              <a:t>We will mention if a device requires an application for setup/control, and if they can be Bluetooth or WiFi</a:t>
            </a:r>
            <a:endParaRPr sz="2000" dirty="0"/>
          </a:p>
          <a:p>
            <a:pPr marL="342900" lvl="0" indent="-378460" algn="l" rtl="0">
              <a:lnSpc>
                <a:spcPct val="115000"/>
              </a:lnSpc>
              <a:spcBef>
                <a:spcPts val="1000"/>
              </a:spcBef>
              <a:spcAft>
                <a:spcPts val="0"/>
              </a:spcAft>
              <a:buSzPts val="2000"/>
              <a:buChar char="►"/>
            </a:pPr>
            <a:r>
              <a:rPr lang="en-US" sz="2000" dirty="0"/>
              <a:t>Please ask any question in the chat area, and we will answer as we go! </a:t>
            </a:r>
            <a:endParaRPr sz="2000" dirty="0"/>
          </a:p>
          <a:p>
            <a:pPr marL="342900" lvl="0" indent="-251458" algn="l" rtl="0">
              <a:lnSpc>
                <a:spcPct val="100000"/>
              </a:lnSpc>
              <a:spcBef>
                <a:spcPts val="1000"/>
              </a:spcBef>
              <a:spcAft>
                <a:spcPts val="0"/>
              </a:spcAft>
              <a:buSzPts val="1440"/>
              <a:buNone/>
            </a:pPr>
            <a:endParaRPr sz="2000" dirty="0"/>
          </a:p>
        </p:txBody>
      </p:sp>
      <p:sp>
        <p:nvSpPr>
          <p:cNvPr id="153" name="Google Shape;153;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154" name="Google Shape;154;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37"/>
          <p:cNvPicPr preferRelativeResize="0"/>
          <p:nvPr/>
        </p:nvPicPr>
        <p:blipFill rotWithShape="1">
          <a:blip r:embed="rId3">
            <a:alphaModFix/>
          </a:blip>
          <a:srcRect/>
          <a:stretch/>
        </p:blipFill>
        <p:spPr>
          <a:xfrm>
            <a:off x="269450" y="1998175"/>
            <a:ext cx="8855500" cy="4728850"/>
          </a:xfrm>
          <a:prstGeom prst="rect">
            <a:avLst/>
          </a:prstGeom>
          <a:noFill/>
          <a:ln>
            <a:noFill/>
          </a:ln>
        </p:spPr>
      </p:pic>
      <p:sp>
        <p:nvSpPr>
          <p:cNvPr id="354" name="Google Shape;354;p37"/>
          <p:cNvSpPr txBox="1"/>
          <p:nvPr/>
        </p:nvSpPr>
        <p:spPr>
          <a:xfrm>
            <a:off x="591850" y="342900"/>
            <a:ext cx="82107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Irrigation monitoring systems (ex: AgSen</a:t>
            </a:r>
            <a:r>
              <a:rPr lang="en-US" sz="1800" dirty="0">
                <a:latin typeface="Trebuchet MS"/>
                <a:ea typeface="Trebuchet MS"/>
                <a:cs typeface="Trebuchet MS"/>
                <a:sym typeface="Trebuchet MS"/>
              </a:rPr>
              <a:t>se or Valley 365) </a:t>
            </a:r>
            <a:r>
              <a:rPr lang="en-US" sz="1800" b="0" i="0" u="none" strike="noStrike" cap="none" dirty="0">
                <a:solidFill>
                  <a:srgbClr val="000000"/>
                </a:solidFill>
                <a:latin typeface="Trebuchet MS"/>
                <a:ea typeface="Trebuchet MS"/>
                <a:cs typeface="Trebuchet MS"/>
                <a:sym typeface="Trebuchet MS"/>
              </a:rPr>
              <a:t> can save a farmer manpower, gas, wear on vehicles and lots of time when having to oversee multiple systems. They provide alerts to problems with water pressure, system lack of movement, sprinkle head plugs etc.</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It is expensive but using the smart apps saves a lot of resources in the long run . </a:t>
            </a:r>
            <a:endParaRPr sz="1800" b="0" i="0" u="none" strike="noStrike" cap="none" dirty="0">
              <a:solidFill>
                <a:srgbClr val="000000"/>
              </a:solidFill>
              <a:latin typeface="Trebuchet MS"/>
              <a:ea typeface="Trebuchet MS"/>
              <a:cs typeface="Trebuchet MS"/>
              <a:sym typeface="Trebuchet MS"/>
            </a:endParaRPr>
          </a:p>
        </p:txBody>
      </p:sp>
      <p:sp>
        <p:nvSpPr>
          <p:cNvPr id="355" name="Google Shape;355;p3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56" name="Google Shape;356;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20</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8"/>
          <p:cNvPicPr preferRelativeResize="0"/>
          <p:nvPr/>
        </p:nvPicPr>
        <p:blipFill rotWithShape="1">
          <a:blip r:embed="rId3">
            <a:alphaModFix/>
          </a:blip>
          <a:srcRect/>
          <a:stretch/>
        </p:blipFill>
        <p:spPr>
          <a:xfrm>
            <a:off x="104650" y="2606400"/>
            <a:ext cx="2893824" cy="4251603"/>
          </a:xfrm>
          <a:prstGeom prst="rect">
            <a:avLst/>
          </a:prstGeom>
          <a:noFill/>
          <a:ln>
            <a:noFill/>
          </a:ln>
        </p:spPr>
      </p:pic>
      <p:pic>
        <p:nvPicPr>
          <p:cNvPr id="362" name="Google Shape;362;p38"/>
          <p:cNvPicPr preferRelativeResize="0"/>
          <p:nvPr/>
        </p:nvPicPr>
        <p:blipFill rotWithShape="1">
          <a:blip r:embed="rId4">
            <a:alphaModFix/>
          </a:blip>
          <a:srcRect/>
          <a:stretch/>
        </p:blipFill>
        <p:spPr>
          <a:xfrm>
            <a:off x="3266650" y="2095500"/>
            <a:ext cx="3381800" cy="4762498"/>
          </a:xfrm>
          <a:prstGeom prst="rect">
            <a:avLst/>
          </a:prstGeom>
          <a:noFill/>
          <a:ln>
            <a:noFill/>
          </a:ln>
        </p:spPr>
      </p:pic>
      <p:pic>
        <p:nvPicPr>
          <p:cNvPr id="363" name="Google Shape;363;p38"/>
          <p:cNvPicPr preferRelativeResize="0"/>
          <p:nvPr/>
        </p:nvPicPr>
        <p:blipFill rotWithShape="1">
          <a:blip r:embed="rId5">
            <a:alphaModFix/>
          </a:blip>
          <a:srcRect/>
          <a:stretch/>
        </p:blipFill>
        <p:spPr>
          <a:xfrm>
            <a:off x="7334250" y="1137025"/>
            <a:ext cx="2668699" cy="3558275"/>
          </a:xfrm>
          <a:prstGeom prst="rect">
            <a:avLst/>
          </a:prstGeom>
          <a:noFill/>
          <a:ln>
            <a:noFill/>
          </a:ln>
        </p:spPr>
      </p:pic>
      <p:pic>
        <p:nvPicPr>
          <p:cNvPr id="364" name="Google Shape;364;p38"/>
          <p:cNvPicPr preferRelativeResize="0"/>
          <p:nvPr/>
        </p:nvPicPr>
        <p:blipFill rotWithShape="1">
          <a:blip r:embed="rId6">
            <a:alphaModFix/>
          </a:blip>
          <a:srcRect/>
          <a:stretch/>
        </p:blipFill>
        <p:spPr>
          <a:xfrm>
            <a:off x="9700375" y="90225"/>
            <a:ext cx="2215798" cy="2954388"/>
          </a:xfrm>
          <a:prstGeom prst="rect">
            <a:avLst/>
          </a:prstGeom>
          <a:noFill/>
          <a:ln>
            <a:noFill/>
          </a:ln>
        </p:spPr>
      </p:pic>
      <p:pic>
        <p:nvPicPr>
          <p:cNvPr id="365" name="Google Shape;365;p38"/>
          <p:cNvPicPr preferRelativeResize="0"/>
          <p:nvPr/>
        </p:nvPicPr>
        <p:blipFill rotWithShape="1">
          <a:blip r:embed="rId7">
            <a:alphaModFix/>
          </a:blip>
          <a:srcRect/>
          <a:stretch/>
        </p:blipFill>
        <p:spPr>
          <a:xfrm>
            <a:off x="9505949" y="3644350"/>
            <a:ext cx="2410224" cy="3213651"/>
          </a:xfrm>
          <a:prstGeom prst="rect">
            <a:avLst/>
          </a:prstGeom>
          <a:noFill/>
          <a:ln>
            <a:noFill/>
          </a:ln>
        </p:spPr>
      </p:pic>
      <p:pic>
        <p:nvPicPr>
          <p:cNvPr id="366" name="Google Shape;366;p38"/>
          <p:cNvPicPr preferRelativeResize="0"/>
          <p:nvPr/>
        </p:nvPicPr>
        <p:blipFill rotWithShape="1">
          <a:blip r:embed="rId8">
            <a:alphaModFix/>
          </a:blip>
          <a:srcRect/>
          <a:stretch/>
        </p:blipFill>
        <p:spPr>
          <a:xfrm>
            <a:off x="6875926" y="4345675"/>
            <a:ext cx="1884250" cy="2512333"/>
          </a:xfrm>
          <a:prstGeom prst="rect">
            <a:avLst/>
          </a:prstGeom>
          <a:noFill/>
          <a:ln>
            <a:noFill/>
          </a:ln>
        </p:spPr>
      </p:pic>
      <p:sp>
        <p:nvSpPr>
          <p:cNvPr id="367" name="Google Shape;367;p38"/>
          <p:cNvSpPr txBox="1"/>
          <p:nvPr/>
        </p:nvSpPr>
        <p:spPr>
          <a:xfrm>
            <a:off x="190500" y="65841"/>
            <a:ext cx="57912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300" b="1" i="0" u="none" strike="noStrike" cap="none" dirty="0">
                <a:solidFill>
                  <a:schemeClr val="accent5"/>
                </a:solidFill>
                <a:latin typeface="Trebuchet MS"/>
                <a:ea typeface="Trebuchet MS"/>
                <a:cs typeface="Trebuchet MS"/>
                <a:sym typeface="Trebuchet MS"/>
              </a:rPr>
              <a:t>When WiFi is not available.</a:t>
            </a:r>
            <a:endParaRPr sz="1500" b="0" i="0" u="none" strike="noStrike" cap="none" dirty="0">
              <a:solidFill>
                <a:schemeClr val="accent5"/>
              </a:solidFill>
              <a:latin typeface="Trebuchet MS"/>
              <a:ea typeface="Trebuchet MS"/>
              <a:cs typeface="Trebuchet MS"/>
              <a:sym typeface="Trebuchet MS"/>
            </a:endParaRPr>
          </a:p>
        </p:txBody>
      </p:sp>
      <p:sp>
        <p:nvSpPr>
          <p:cNvPr id="368" name="Google Shape;368;p38"/>
          <p:cNvSpPr txBox="1"/>
          <p:nvPr/>
        </p:nvSpPr>
        <p:spPr>
          <a:xfrm>
            <a:off x="359988" y="640803"/>
            <a:ext cx="5791200"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Solar panel to pump water in a pasture.</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Heated Water Bucket</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Heated Pet Bowl</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Heat lamp for chickens, dogs and cats.</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2 plug Thermostatically Controlled Outlet</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Thermo Cube Display</a:t>
            </a:r>
            <a:endParaRPr sz="1800" b="0" i="0" u="none" strike="noStrike" cap="none" dirty="0">
              <a:solidFill>
                <a:srgbClr val="000000"/>
              </a:solidFill>
              <a:latin typeface="Trebuchet MS"/>
              <a:ea typeface="Trebuchet MS"/>
              <a:cs typeface="Trebuchet MS"/>
              <a:sym typeface="Trebuchet MS"/>
            </a:endParaRPr>
          </a:p>
        </p:txBody>
      </p:sp>
      <p:sp>
        <p:nvSpPr>
          <p:cNvPr id="369" name="Google Shape;369;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70" name="Google Shape;370;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9"/>
          <p:cNvSpPr txBox="1"/>
          <p:nvPr/>
        </p:nvSpPr>
        <p:spPr>
          <a:xfrm>
            <a:off x="-52410" y="2194117"/>
            <a:ext cx="8736330" cy="5765651"/>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1000"/>
              </a:spcBef>
              <a:spcAft>
                <a:spcPts val="0"/>
              </a:spcAft>
              <a:buClr>
                <a:srgbClr val="3F3F3F"/>
              </a:buClr>
              <a:buSzPts val="1200"/>
              <a:buFont typeface="Trebuchet MS"/>
              <a:buAutoNum type="arabicParenR"/>
            </a:pPr>
            <a:r>
              <a:rPr lang="en-US" sz="1800" b="1" i="0" u="none" strike="noStrike" cap="none" dirty="0">
                <a:solidFill>
                  <a:srgbClr val="3F3F3F"/>
                </a:solidFill>
                <a:latin typeface="Trebuchet MS"/>
                <a:ea typeface="Trebuchet MS"/>
                <a:cs typeface="Trebuchet MS"/>
                <a:sym typeface="Trebuchet MS"/>
              </a:rPr>
              <a:t>Medical Alert Systems - work where there is Cell Service.   </a:t>
            </a:r>
            <a:r>
              <a:rPr lang="en-US" sz="1800" b="1" i="0" u="sng" strike="noStrike" cap="none" dirty="0">
                <a:solidFill>
                  <a:srgbClr val="000000"/>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https://www.caring.com/best-medical-alert-systems/</a:t>
            </a:r>
            <a:endParaRPr sz="1800" b="1" i="0" u="none" strike="noStrike" cap="none" dirty="0">
              <a:solidFill>
                <a:srgbClr val="000000"/>
              </a:solidFill>
              <a:latin typeface="Trebuchet MS"/>
              <a:ea typeface="Trebuchet MS"/>
              <a:cs typeface="Trebuchet MS"/>
              <a:sym typeface="Trebuchet MS"/>
            </a:endParaRPr>
          </a:p>
          <a:p>
            <a:pPr marL="457200" marR="0" lvl="0" indent="-304800" algn="l" rtl="0">
              <a:lnSpc>
                <a:spcPct val="100000"/>
              </a:lnSpc>
              <a:spcBef>
                <a:spcPts val="1000"/>
              </a:spcBef>
              <a:spcAft>
                <a:spcPts val="0"/>
              </a:spcAft>
              <a:buClr>
                <a:srgbClr val="000000"/>
              </a:buClr>
              <a:buSzPts val="1200"/>
              <a:buFont typeface="Trebuchet MS"/>
              <a:buAutoNum type="arabicParenR"/>
            </a:pPr>
            <a:r>
              <a:rPr lang="en-US" sz="1800" b="1" i="0" u="none" strike="noStrike" cap="none" dirty="0">
                <a:solidFill>
                  <a:srgbClr val="000000"/>
                </a:solidFill>
                <a:latin typeface="Trebuchet MS"/>
                <a:ea typeface="Trebuchet MS"/>
                <a:cs typeface="Trebuchet MS"/>
                <a:sym typeface="Trebuchet MS"/>
              </a:rPr>
              <a:t>Implement manufacturer support:</a:t>
            </a:r>
            <a:endParaRPr dirty="0"/>
          </a:p>
          <a:p>
            <a:pPr marL="152400" marR="0" lvl="2" indent="0" algn="l" rtl="0">
              <a:lnSpc>
                <a:spcPct val="100000"/>
              </a:lnSpc>
              <a:spcBef>
                <a:spcPts val="1000"/>
              </a:spcBef>
              <a:spcAft>
                <a:spcPts val="0"/>
              </a:spcAft>
              <a:buNone/>
            </a:pPr>
            <a:r>
              <a:rPr lang="en-US" sz="1800" b="1" i="0" u="none" strike="noStrike" cap="none" dirty="0">
                <a:solidFill>
                  <a:srgbClr val="3F3F3F"/>
                </a:solidFill>
                <a:latin typeface="Trebuchet MS"/>
                <a:ea typeface="Trebuchet MS"/>
                <a:cs typeface="Trebuchet MS"/>
                <a:sym typeface="Trebuchet MS"/>
              </a:rPr>
              <a:t>	Operation Center - John Deere</a:t>
            </a:r>
            <a:endParaRPr dirty="0"/>
          </a:p>
          <a:p>
            <a:pPr marL="152400" marR="0" lvl="2" indent="0" algn="l" rtl="0">
              <a:lnSpc>
                <a:spcPct val="100000"/>
              </a:lnSpc>
              <a:spcBef>
                <a:spcPts val="1000"/>
              </a:spcBef>
              <a:spcAft>
                <a:spcPts val="0"/>
              </a:spcAft>
              <a:buNone/>
            </a:pPr>
            <a:r>
              <a:rPr lang="en-US" sz="1800" b="1" i="0" u="none" strike="noStrike" cap="none" dirty="0">
                <a:solidFill>
                  <a:srgbClr val="3F3F3F"/>
                </a:solidFill>
                <a:latin typeface="Trebuchet MS"/>
                <a:ea typeface="Trebuchet MS"/>
                <a:cs typeface="Trebuchet MS"/>
                <a:sym typeface="Trebuchet MS"/>
              </a:rPr>
              <a:t>	 Advance Farming Solution (AFS Connect) - CASE IH </a:t>
            </a:r>
            <a:endParaRPr dirty="0"/>
          </a:p>
          <a:p>
            <a:pPr marL="152400" marR="0" lvl="2" indent="0" algn="l" rtl="0">
              <a:lnSpc>
                <a:spcPct val="100000"/>
              </a:lnSpc>
              <a:spcBef>
                <a:spcPts val="1000"/>
              </a:spcBef>
              <a:spcAft>
                <a:spcPts val="0"/>
              </a:spcAft>
              <a:buNone/>
            </a:pPr>
            <a:r>
              <a:rPr lang="en-US" sz="1800" b="1" i="0" u="none" strike="noStrike" cap="none" dirty="0">
                <a:solidFill>
                  <a:srgbClr val="3F3F3F"/>
                </a:solidFill>
                <a:latin typeface="Trebuchet MS"/>
                <a:ea typeface="Trebuchet MS"/>
                <a:cs typeface="Trebuchet MS"/>
                <a:sym typeface="Trebuchet MS"/>
              </a:rPr>
              <a:t>	 PML Connect - New Holland </a:t>
            </a:r>
            <a:endParaRPr dirty="0"/>
          </a:p>
          <a:p>
            <a:pPr marL="152400" marR="0" lvl="2" indent="0" algn="l" rtl="0">
              <a:lnSpc>
                <a:spcPct val="100000"/>
              </a:lnSpc>
              <a:spcBef>
                <a:spcPts val="1000"/>
              </a:spcBef>
              <a:spcAft>
                <a:spcPts val="0"/>
              </a:spcAft>
              <a:buNone/>
            </a:pPr>
            <a:r>
              <a:rPr lang="en-US" sz="1800" b="1" i="0" u="none" strike="noStrike" cap="none" dirty="0">
                <a:solidFill>
                  <a:srgbClr val="3F3F3F"/>
                </a:solidFill>
                <a:latin typeface="Trebuchet MS"/>
                <a:ea typeface="Trebuchet MS"/>
                <a:cs typeface="Trebuchet MS"/>
                <a:sym typeface="Trebuchet MS"/>
              </a:rPr>
              <a:t>	Standard on new tractors, sprayers and combines with a yearly fee.   </a:t>
            </a:r>
            <a:endParaRPr sz="1800" b="1" i="0" u="none" strike="noStrike" cap="none" dirty="0">
              <a:solidFill>
                <a:srgbClr val="3F3F3F"/>
              </a:solidFill>
              <a:latin typeface="Trebuchet MS"/>
              <a:ea typeface="Trebuchet MS"/>
              <a:cs typeface="Trebuchet MS"/>
              <a:sym typeface="Trebuchet MS"/>
            </a:endParaRPr>
          </a:p>
          <a:p>
            <a:pPr marL="457200" marR="0" lvl="0" indent="-304800" algn="l" rtl="0">
              <a:lnSpc>
                <a:spcPct val="100000"/>
              </a:lnSpc>
              <a:spcBef>
                <a:spcPts val="1000"/>
              </a:spcBef>
              <a:spcAft>
                <a:spcPts val="0"/>
              </a:spcAft>
              <a:buClr>
                <a:srgbClr val="3F3F3F"/>
              </a:buClr>
              <a:buSzPts val="1200"/>
              <a:buFont typeface="Trebuchet MS"/>
              <a:buAutoNum type="arabicParenR"/>
            </a:pPr>
            <a:r>
              <a:rPr lang="en-US" sz="1800" b="1" i="0" u="none" strike="noStrike" cap="none" dirty="0">
                <a:solidFill>
                  <a:srgbClr val="3F3F3F"/>
                </a:solidFill>
                <a:latin typeface="Trebuchet MS"/>
                <a:ea typeface="Trebuchet MS"/>
                <a:cs typeface="Trebuchet MS"/>
                <a:sym typeface="Trebuchet MS"/>
              </a:rPr>
              <a:t>Find My Phone</a:t>
            </a:r>
            <a:endParaRPr dirty="0"/>
          </a:p>
          <a:p>
            <a:pPr marL="152400" marR="0" lvl="1" indent="0" algn="l" rtl="0">
              <a:lnSpc>
                <a:spcPct val="100000"/>
              </a:lnSpc>
              <a:spcBef>
                <a:spcPts val="1000"/>
              </a:spcBef>
              <a:spcAft>
                <a:spcPts val="0"/>
              </a:spcAft>
              <a:buNone/>
            </a:pPr>
            <a:r>
              <a:rPr lang="en-US" sz="1800" b="1" i="0" u="none" strike="noStrike" cap="none" dirty="0">
                <a:solidFill>
                  <a:srgbClr val="3F3F3F"/>
                </a:solidFill>
                <a:latin typeface="Trebuchet MS"/>
                <a:ea typeface="Trebuchet MS"/>
                <a:cs typeface="Trebuchet MS"/>
                <a:sym typeface="Trebuchet MS"/>
              </a:rPr>
              <a:t>	Set up in mobile phone settings and download app</a:t>
            </a:r>
            <a:endParaRPr sz="1800" b="1" i="0" u="none" strike="noStrike" cap="none" dirty="0">
              <a:solidFill>
                <a:srgbClr val="3F3F3F"/>
              </a:solidFill>
              <a:latin typeface="Trebuchet MS"/>
              <a:ea typeface="Trebuchet MS"/>
              <a:cs typeface="Trebuchet MS"/>
              <a:sym typeface="Trebuchet MS"/>
            </a:endParaRPr>
          </a:p>
          <a:p>
            <a:pPr marL="457200" marR="0" lvl="0" indent="-304800" algn="l" rtl="0">
              <a:lnSpc>
                <a:spcPct val="100000"/>
              </a:lnSpc>
              <a:spcBef>
                <a:spcPts val="1000"/>
              </a:spcBef>
              <a:spcAft>
                <a:spcPts val="0"/>
              </a:spcAft>
              <a:buClr>
                <a:srgbClr val="3F3F3F"/>
              </a:buClr>
              <a:buSzPts val="1200"/>
              <a:buFont typeface="Trebuchet MS"/>
              <a:buAutoNum type="arabicParenR"/>
            </a:pPr>
            <a:r>
              <a:rPr lang="en-US" sz="1800" b="1" i="0" u="none" strike="noStrike" cap="none" dirty="0">
                <a:solidFill>
                  <a:srgbClr val="3F3F3F"/>
                </a:solidFill>
                <a:latin typeface="Trebuchet MS"/>
                <a:ea typeface="Trebuchet MS"/>
                <a:cs typeface="Trebuchet MS"/>
                <a:sym typeface="Trebuchet MS"/>
              </a:rPr>
              <a:t>Pin Location</a:t>
            </a:r>
            <a:endParaRPr dirty="0"/>
          </a:p>
          <a:p>
            <a:pPr marL="152400" marR="0" lvl="0" indent="0" algn="l" rtl="0">
              <a:lnSpc>
                <a:spcPct val="100000"/>
              </a:lnSpc>
              <a:spcBef>
                <a:spcPts val="1000"/>
              </a:spcBef>
              <a:spcAft>
                <a:spcPts val="0"/>
              </a:spcAft>
              <a:buNone/>
            </a:pPr>
            <a:r>
              <a:rPr lang="en-US" sz="1800" b="1" i="0" u="none" strike="noStrike" cap="none" dirty="0">
                <a:solidFill>
                  <a:srgbClr val="3F3F3F"/>
                </a:solidFill>
                <a:latin typeface="Trebuchet MS"/>
                <a:ea typeface="Trebuchet MS"/>
                <a:cs typeface="Trebuchet MS"/>
                <a:sym typeface="Trebuchet MS"/>
              </a:rPr>
              <a:t>	Use Maps or Google Maps to “Pin” your location and text to a contact</a:t>
            </a:r>
            <a:r>
              <a:rPr lang="en-US" sz="1200" b="1" i="0" u="none" strike="noStrike" cap="none" dirty="0">
                <a:solidFill>
                  <a:srgbClr val="3F3F3F"/>
                </a:solidFill>
                <a:latin typeface="Trebuchet MS"/>
                <a:ea typeface="Trebuchet MS"/>
                <a:cs typeface="Trebuchet MS"/>
                <a:sym typeface="Trebuchet MS"/>
              </a:rPr>
              <a:t>. </a:t>
            </a:r>
            <a:endParaRPr sz="1200" b="1" i="0" u="none" strike="noStrike" cap="none" dirty="0">
              <a:solidFill>
                <a:srgbClr val="3F3F3F"/>
              </a:solidFill>
              <a:latin typeface="Trebuchet MS"/>
              <a:ea typeface="Trebuchet MS"/>
              <a:cs typeface="Trebuchet MS"/>
              <a:sym typeface="Trebuchet MS"/>
            </a:endParaRPr>
          </a:p>
          <a:p>
            <a:pPr marL="457200" marR="0" lvl="0" indent="0" algn="l" rtl="0">
              <a:lnSpc>
                <a:spcPct val="100000"/>
              </a:lnSpc>
              <a:spcBef>
                <a:spcPts val="1000"/>
              </a:spcBef>
              <a:spcAft>
                <a:spcPts val="0"/>
              </a:spcAft>
              <a:buClr>
                <a:srgbClr val="000000"/>
              </a:buClr>
              <a:buSzPts val="1200"/>
              <a:buFont typeface="Arial"/>
              <a:buNone/>
            </a:pPr>
            <a:endParaRPr sz="1200" b="1" i="0" u="none" strike="noStrike" cap="none" dirty="0">
              <a:solidFill>
                <a:srgbClr val="3F3F3F"/>
              </a:solidFill>
              <a:latin typeface="Trebuchet MS"/>
              <a:ea typeface="Trebuchet MS"/>
              <a:cs typeface="Trebuchet MS"/>
              <a:sym typeface="Trebuchet MS"/>
            </a:endParaRPr>
          </a:p>
          <a:p>
            <a:pPr marL="0" marR="0" lvl="0" indent="0" algn="l" rtl="0">
              <a:lnSpc>
                <a:spcPct val="100000"/>
              </a:lnSpc>
              <a:spcBef>
                <a:spcPts val="1000"/>
              </a:spcBef>
              <a:spcAft>
                <a:spcPts val="0"/>
              </a:spcAft>
              <a:buClr>
                <a:schemeClr val="dk1"/>
              </a:buClr>
              <a:buSzPts val="1100"/>
              <a:buFont typeface="Arial"/>
              <a:buNone/>
            </a:pPr>
            <a:endParaRPr sz="1200" b="1" i="0" u="none" strike="noStrike" cap="none" dirty="0">
              <a:solidFill>
                <a:srgbClr val="3F3F3F"/>
              </a:solidFill>
              <a:latin typeface="Trebuchet MS"/>
              <a:ea typeface="Trebuchet MS"/>
              <a:cs typeface="Trebuchet MS"/>
              <a:sym typeface="Trebuchet MS"/>
            </a:endParaRPr>
          </a:p>
          <a:p>
            <a:pPr marL="0" marR="0" lvl="0" indent="0" algn="l" rtl="0">
              <a:lnSpc>
                <a:spcPct val="100000"/>
              </a:lnSpc>
              <a:spcBef>
                <a:spcPts val="1000"/>
              </a:spcBef>
              <a:spcAft>
                <a:spcPts val="0"/>
              </a:spcAft>
              <a:buClr>
                <a:schemeClr val="dk1"/>
              </a:buClr>
              <a:buSzPts val="1100"/>
              <a:buFont typeface="Arial"/>
              <a:buNone/>
            </a:pPr>
            <a:endParaRPr sz="1200" b="1" i="0" u="none" strike="noStrike" cap="none" dirty="0">
              <a:solidFill>
                <a:srgbClr val="3F3F3F"/>
              </a:solidFill>
              <a:latin typeface="Trebuchet MS"/>
              <a:ea typeface="Trebuchet MS"/>
              <a:cs typeface="Trebuchet MS"/>
              <a:sym typeface="Trebuchet MS"/>
            </a:endParaRPr>
          </a:p>
          <a:p>
            <a:pPr marL="0" marR="0" lvl="0" indent="0" algn="l" rtl="0">
              <a:lnSpc>
                <a:spcPct val="100000"/>
              </a:lnSpc>
              <a:spcBef>
                <a:spcPts val="1000"/>
              </a:spcBef>
              <a:spcAft>
                <a:spcPts val="0"/>
              </a:spcAft>
              <a:buClr>
                <a:schemeClr val="dk1"/>
              </a:buClr>
              <a:buSzPts val="1100"/>
              <a:buFont typeface="Arial"/>
              <a:buNone/>
            </a:pPr>
            <a:endParaRPr sz="1200" b="0" i="0" u="none" strike="noStrike" cap="none" dirty="0">
              <a:solidFill>
                <a:srgbClr val="000000"/>
              </a:solidFill>
              <a:latin typeface="Trebuchet MS"/>
              <a:ea typeface="Trebuchet MS"/>
              <a:cs typeface="Trebuchet MS"/>
              <a:sym typeface="Trebuchet MS"/>
            </a:endParaRPr>
          </a:p>
        </p:txBody>
      </p:sp>
      <p:sp>
        <p:nvSpPr>
          <p:cNvPr id="376" name="Google Shape;376;p39"/>
          <p:cNvSpPr txBox="1"/>
          <p:nvPr/>
        </p:nvSpPr>
        <p:spPr>
          <a:xfrm>
            <a:off x="5077925" y="67388"/>
            <a:ext cx="4294800" cy="190818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dirty="0">
                <a:solidFill>
                  <a:srgbClr val="0000FF"/>
                </a:solidFill>
                <a:latin typeface="Trebuchet MS"/>
                <a:ea typeface="Trebuchet MS"/>
                <a:cs typeface="Trebuchet MS"/>
                <a:sym typeface="Trebuchet MS"/>
              </a:rPr>
              <a:t>Not ready to take away </a:t>
            </a:r>
            <a:endParaRPr sz="2800" b="1" i="0" u="none" strike="noStrike" cap="none" dirty="0">
              <a:solidFill>
                <a:srgbClr val="0000F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00FF"/>
                </a:solidFill>
                <a:latin typeface="Trebuchet MS"/>
                <a:ea typeface="Trebuchet MS"/>
                <a:cs typeface="Trebuchet MS"/>
                <a:sym typeface="Trebuchet MS"/>
              </a:rPr>
              <a:t>Grandpa’s (Grandma’s) tractor keys</a:t>
            </a:r>
            <a:endParaRPr sz="2800" b="1" i="0" u="none" strike="noStrike" cap="none" dirty="0">
              <a:solidFill>
                <a:srgbClr val="0000FF"/>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dirty="0">
                <a:solidFill>
                  <a:srgbClr val="38761D"/>
                </a:solidFill>
                <a:latin typeface="Trebuchet MS"/>
                <a:ea typeface="Trebuchet MS"/>
                <a:cs typeface="Trebuchet MS"/>
                <a:sym typeface="Trebuchet MS"/>
              </a:rPr>
              <a:t>Safety Considerations</a:t>
            </a:r>
            <a:r>
              <a:rPr lang="en-US" sz="2800" b="1" i="0" u="none" strike="noStrike" cap="none" dirty="0">
                <a:solidFill>
                  <a:srgbClr val="0000FF"/>
                </a:solidFill>
                <a:latin typeface="Trebuchet MS"/>
                <a:ea typeface="Trebuchet MS"/>
                <a:cs typeface="Trebuchet MS"/>
                <a:sym typeface="Trebuchet MS"/>
              </a:rPr>
              <a:t> </a:t>
            </a:r>
            <a:endParaRPr sz="2800" b="1" i="0" u="none" strike="noStrike" cap="none" dirty="0">
              <a:solidFill>
                <a:srgbClr val="0000FF"/>
              </a:solidFill>
              <a:latin typeface="Trebuchet MS"/>
              <a:ea typeface="Trebuchet MS"/>
              <a:cs typeface="Trebuchet MS"/>
              <a:sym typeface="Trebuchet MS"/>
            </a:endParaRPr>
          </a:p>
        </p:txBody>
      </p:sp>
      <p:pic>
        <p:nvPicPr>
          <p:cNvPr id="377" name="Google Shape;377;p39"/>
          <p:cNvPicPr preferRelativeResize="0"/>
          <p:nvPr/>
        </p:nvPicPr>
        <p:blipFill rotWithShape="1">
          <a:blip r:embed="rId4">
            <a:alphaModFix/>
          </a:blip>
          <a:srcRect/>
          <a:stretch/>
        </p:blipFill>
        <p:spPr>
          <a:xfrm>
            <a:off x="152400" y="49100"/>
            <a:ext cx="4163568" cy="2167918"/>
          </a:xfrm>
          <a:prstGeom prst="rect">
            <a:avLst/>
          </a:prstGeom>
          <a:noFill/>
          <a:ln>
            <a:noFill/>
          </a:ln>
        </p:spPr>
      </p:pic>
      <p:pic>
        <p:nvPicPr>
          <p:cNvPr id="378" name="Google Shape;378;p39"/>
          <p:cNvPicPr preferRelativeResize="0"/>
          <p:nvPr/>
        </p:nvPicPr>
        <p:blipFill rotWithShape="1">
          <a:blip r:embed="rId5">
            <a:alphaModFix/>
          </a:blip>
          <a:srcRect/>
          <a:stretch/>
        </p:blipFill>
        <p:spPr>
          <a:xfrm>
            <a:off x="9224973" y="5668249"/>
            <a:ext cx="2500325" cy="795925"/>
          </a:xfrm>
          <a:prstGeom prst="rect">
            <a:avLst/>
          </a:prstGeom>
          <a:noFill/>
          <a:ln>
            <a:noFill/>
          </a:ln>
        </p:spPr>
      </p:pic>
      <p:pic>
        <p:nvPicPr>
          <p:cNvPr id="379" name="Google Shape;379;p39"/>
          <p:cNvPicPr preferRelativeResize="0"/>
          <p:nvPr/>
        </p:nvPicPr>
        <p:blipFill rotWithShape="1">
          <a:blip r:embed="rId6">
            <a:alphaModFix/>
          </a:blip>
          <a:srcRect/>
          <a:stretch/>
        </p:blipFill>
        <p:spPr>
          <a:xfrm>
            <a:off x="9224975" y="2578943"/>
            <a:ext cx="1857375" cy="1353820"/>
          </a:xfrm>
          <a:prstGeom prst="rect">
            <a:avLst/>
          </a:prstGeom>
          <a:noFill/>
          <a:ln>
            <a:noFill/>
          </a:ln>
        </p:spPr>
      </p:pic>
      <p:pic>
        <p:nvPicPr>
          <p:cNvPr id="380" name="Google Shape;380;p39"/>
          <p:cNvPicPr preferRelativeResize="0"/>
          <p:nvPr/>
        </p:nvPicPr>
        <p:blipFill rotWithShape="1">
          <a:blip r:embed="rId7">
            <a:alphaModFix/>
          </a:blip>
          <a:srcRect/>
          <a:stretch/>
        </p:blipFill>
        <p:spPr>
          <a:xfrm>
            <a:off x="9467848" y="4065623"/>
            <a:ext cx="1469750" cy="1469750"/>
          </a:xfrm>
          <a:prstGeom prst="rect">
            <a:avLst/>
          </a:prstGeom>
          <a:noFill/>
          <a:ln>
            <a:noFill/>
          </a:ln>
        </p:spPr>
      </p:pic>
      <p:pic>
        <p:nvPicPr>
          <p:cNvPr id="381" name="Google Shape;381;p39"/>
          <p:cNvPicPr preferRelativeResize="0"/>
          <p:nvPr/>
        </p:nvPicPr>
        <p:blipFill rotWithShape="1">
          <a:blip r:embed="rId8">
            <a:alphaModFix/>
          </a:blip>
          <a:srcRect/>
          <a:stretch/>
        </p:blipFill>
        <p:spPr>
          <a:xfrm flipH="1">
            <a:off x="7655426" y="2696598"/>
            <a:ext cx="631578" cy="631572"/>
          </a:xfrm>
          <a:prstGeom prst="rect">
            <a:avLst/>
          </a:prstGeom>
          <a:noFill/>
          <a:ln>
            <a:noFill/>
          </a:ln>
        </p:spPr>
      </p:pic>
      <p:pic>
        <p:nvPicPr>
          <p:cNvPr id="382" name="Google Shape;382;p39"/>
          <p:cNvPicPr preferRelativeResize="0"/>
          <p:nvPr/>
        </p:nvPicPr>
        <p:blipFill rotWithShape="1">
          <a:blip r:embed="rId9">
            <a:alphaModFix/>
          </a:blip>
          <a:srcRect/>
          <a:stretch/>
        </p:blipFill>
        <p:spPr>
          <a:xfrm>
            <a:off x="7606524" y="5704894"/>
            <a:ext cx="715572" cy="909625"/>
          </a:xfrm>
          <a:prstGeom prst="rect">
            <a:avLst/>
          </a:prstGeom>
          <a:noFill/>
          <a:ln>
            <a:noFill/>
          </a:ln>
        </p:spPr>
      </p:pic>
      <p:pic>
        <p:nvPicPr>
          <p:cNvPr id="383" name="Google Shape;383;p39"/>
          <p:cNvPicPr preferRelativeResize="0"/>
          <p:nvPr/>
        </p:nvPicPr>
        <p:blipFill rotWithShape="1">
          <a:blip r:embed="rId10">
            <a:alphaModFix/>
          </a:blip>
          <a:srcRect/>
          <a:stretch/>
        </p:blipFill>
        <p:spPr>
          <a:xfrm>
            <a:off x="7813245" y="5251791"/>
            <a:ext cx="498224" cy="493250"/>
          </a:xfrm>
          <a:prstGeom prst="rect">
            <a:avLst/>
          </a:prstGeom>
          <a:noFill/>
          <a:ln>
            <a:noFill/>
          </a:ln>
        </p:spPr>
      </p:pic>
      <p:sp>
        <p:nvSpPr>
          <p:cNvPr id="384" name="Google Shape;384;p39"/>
          <p:cNvSpPr txBox="1">
            <a:spLocks noGrp="1"/>
          </p:cNvSpPr>
          <p:nvPr>
            <p:ph type="ftr" idx="11"/>
          </p:nvPr>
        </p:nvSpPr>
        <p:spPr>
          <a:xfrm>
            <a:off x="677334" y="6480274"/>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85" name="Google Shape;385;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0"/>
          <p:cNvSpPr txBox="1"/>
          <p:nvPr/>
        </p:nvSpPr>
        <p:spPr>
          <a:xfrm>
            <a:off x="4461125" y="409575"/>
            <a:ext cx="6650700" cy="701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400"/>
              <a:buFont typeface="Arial"/>
              <a:buNone/>
            </a:pPr>
            <a:r>
              <a:rPr lang="en-US" sz="2000" b="1" dirty="0">
                <a:solidFill>
                  <a:srgbClr val="274E13"/>
                </a:solidFill>
                <a:latin typeface="Trebuchet MS"/>
                <a:ea typeface="Trebuchet MS"/>
                <a:cs typeface="Trebuchet MS"/>
                <a:sym typeface="Trebuchet MS"/>
              </a:rPr>
              <a:t>         Come see the </a:t>
            </a:r>
            <a:endParaRPr sz="2000" b="1" dirty="0">
              <a:solidFill>
                <a:srgbClr val="274E13"/>
              </a:solidFill>
              <a:latin typeface="Trebuchet MS"/>
              <a:ea typeface="Trebuchet MS"/>
              <a:cs typeface="Trebuchet MS"/>
              <a:sym typeface="Trebuchet MS"/>
            </a:endParaRPr>
          </a:p>
          <a:p>
            <a:pPr marL="0" marR="0" lvl="0" indent="0" algn="l" rtl="0">
              <a:lnSpc>
                <a:spcPct val="100000"/>
              </a:lnSpc>
              <a:spcBef>
                <a:spcPts val="1000"/>
              </a:spcBef>
              <a:spcAft>
                <a:spcPts val="0"/>
              </a:spcAft>
              <a:buClr>
                <a:srgbClr val="000000"/>
              </a:buClr>
              <a:buSzPts val="2400"/>
              <a:buFont typeface="Arial"/>
              <a:buNone/>
            </a:pPr>
            <a:r>
              <a:rPr lang="en-US" sz="2000" b="1" i="0" u="none" strike="noStrike" cap="none" dirty="0">
                <a:solidFill>
                  <a:srgbClr val="274E13"/>
                </a:solidFill>
                <a:latin typeface="Trebuchet MS"/>
                <a:ea typeface="Trebuchet MS"/>
                <a:cs typeface="Trebuchet MS"/>
                <a:sym typeface="Trebuchet MS"/>
              </a:rPr>
              <a:t>Kansas AgrAbility Boot</a:t>
            </a:r>
            <a:r>
              <a:rPr lang="en-US" sz="2000" b="1" dirty="0">
                <a:solidFill>
                  <a:srgbClr val="274E13"/>
                </a:solidFill>
                <a:latin typeface="Trebuchet MS"/>
                <a:ea typeface="Trebuchet MS"/>
                <a:cs typeface="Trebuchet MS"/>
                <a:sym typeface="Trebuchet MS"/>
              </a:rPr>
              <a:t>h    </a:t>
            </a:r>
            <a:endParaRPr sz="2000" b="1" dirty="0">
              <a:solidFill>
                <a:srgbClr val="274E13"/>
              </a:solidFill>
              <a:latin typeface="Trebuchet MS"/>
              <a:ea typeface="Trebuchet MS"/>
              <a:cs typeface="Trebuchet MS"/>
              <a:sym typeface="Trebuchet MS"/>
            </a:endParaRPr>
          </a:p>
          <a:p>
            <a:pPr marL="0" marR="0" lvl="0" indent="0" algn="l" rtl="0">
              <a:lnSpc>
                <a:spcPct val="100000"/>
              </a:lnSpc>
              <a:spcBef>
                <a:spcPts val="1000"/>
              </a:spcBef>
              <a:spcAft>
                <a:spcPts val="0"/>
              </a:spcAft>
              <a:buClr>
                <a:srgbClr val="000000"/>
              </a:buClr>
              <a:buSzPts val="2400"/>
              <a:buFont typeface="Arial"/>
              <a:buNone/>
            </a:pPr>
            <a:r>
              <a:rPr lang="en-US" sz="2000" b="1" dirty="0">
                <a:solidFill>
                  <a:srgbClr val="274E13"/>
                </a:solidFill>
                <a:latin typeface="Trebuchet MS"/>
                <a:ea typeface="Trebuchet MS"/>
                <a:cs typeface="Trebuchet MS"/>
                <a:sym typeface="Trebuchet MS"/>
              </a:rPr>
              <a:t>              in the </a:t>
            </a:r>
            <a:endParaRPr sz="2000" b="1" dirty="0">
              <a:solidFill>
                <a:srgbClr val="274E13"/>
              </a:solidFill>
              <a:latin typeface="Trebuchet MS"/>
              <a:ea typeface="Trebuchet MS"/>
              <a:cs typeface="Trebuchet MS"/>
              <a:sym typeface="Trebuchet MS"/>
            </a:endParaRPr>
          </a:p>
          <a:p>
            <a:pPr marL="0" marR="0" lvl="0" indent="0" algn="l" rtl="0">
              <a:lnSpc>
                <a:spcPct val="100000"/>
              </a:lnSpc>
              <a:spcBef>
                <a:spcPts val="1000"/>
              </a:spcBef>
              <a:spcAft>
                <a:spcPts val="0"/>
              </a:spcAft>
              <a:buClr>
                <a:srgbClr val="000000"/>
              </a:buClr>
              <a:buSzPts val="2400"/>
              <a:buFont typeface="Arial"/>
              <a:buNone/>
            </a:pPr>
            <a:r>
              <a:rPr lang="en-US" sz="2000" b="1" dirty="0">
                <a:solidFill>
                  <a:srgbClr val="274E13"/>
                </a:solidFill>
                <a:latin typeface="Trebuchet MS"/>
                <a:ea typeface="Trebuchet MS"/>
                <a:cs typeface="Trebuchet MS"/>
                <a:sym typeface="Trebuchet MS"/>
              </a:rPr>
              <a:t>          Exhibit Hall </a:t>
            </a:r>
            <a:endParaRPr sz="2000" b="1" dirty="0">
              <a:solidFill>
                <a:srgbClr val="274E13"/>
              </a:solidFill>
              <a:latin typeface="Trebuchet MS"/>
              <a:ea typeface="Trebuchet MS"/>
              <a:cs typeface="Trebuchet MS"/>
              <a:sym typeface="Trebuchet MS"/>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Wednesday Feb 10</a:t>
            </a: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Booth: 2:00 – 2:30 PM </a:t>
            </a:r>
            <a:endParaRPr sz="2000" b="0" i="1"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Booth: 3:30 – 4:00 PM</a:t>
            </a: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 </a:t>
            </a: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Thursday, Feb. 11 </a:t>
            </a: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Booth: 2:00 – 2:30 PM</a:t>
            </a: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Booth: 3:30 – 4:00 PM </a:t>
            </a:r>
            <a:endParaRPr sz="2000" b="0" i="1"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1" u="none" strike="noStrike" cap="none" dirty="0">
                <a:solidFill>
                  <a:srgbClr val="222222"/>
                </a:solidFill>
                <a:highlight>
                  <a:srgbClr val="FFFFFF"/>
                </a:highlight>
                <a:latin typeface="Arial"/>
                <a:ea typeface="Arial"/>
                <a:cs typeface="Arial"/>
                <a:sym typeface="Arial"/>
              </a:rPr>
              <a:t> </a:t>
            </a:r>
            <a:endParaRPr sz="2000" b="0" i="1"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Friday, Feb 12</a:t>
            </a: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Booth: 10:00 - 10:30 AM</a:t>
            </a: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000" b="0" i="0" u="none" strike="noStrike" cap="none" dirty="0">
                <a:solidFill>
                  <a:srgbClr val="222222"/>
                </a:solidFill>
                <a:highlight>
                  <a:srgbClr val="FFFFFF"/>
                </a:highlight>
                <a:latin typeface="Arial"/>
                <a:ea typeface="Arial"/>
                <a:cs typeface="Arial"/>
                <a:sym typeface="Arial"/>
              </a:rPr>
              <a:t>Booth: 11:30 – Noon </a:t>
            </a:r>
            <a:r>
              <a:rPr lang="en-US" sz="2400" b="0" i="0" u="none" strike="noStrike" cap="none" dirty="0">
                <a:solidFill>
                  <a:srgbClr val="222222"/>
                </a:solidFill>
                <a:highlight>
                  <a:srgbClr val="FFFFFF"/>
                </a:highlight>
                <a:latin typeface="Arial"/>
                <a:ea typeface="Arial"/>
                <a:cs typeface="Arial"/>
                <a:sym typeface="Arial"/>
              </a:rPr>
              <a:t> </a:t>
            </a:r>
            <a:endParaRPr sz="24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endParaRPr sz="1800" b="0" i="0" u="none" strike="noStrike" cap="none" dirty="0">
              <a:solidFill>
                <a:srgbClr val="3F3F3F"/>
              </a:solidFill>
              <a:latin typeface="Trebuchet MS"/>
              <a:ea typeface="Trebuchet MS"/>
              <a:cs typeface="Trebuchet MS"/>
              <a:sym typeface="Trebuchet MS"/>
            </a:endParaRPr>
          </a:p>
          <a:p>
            <a:pPr marL="0" marR="0" lvl="0" indent="0" algn="l" rtl="0">
              <a:lnSpc>
                <a:spcPct val="100000"/>
              </a:lnSpc>
              <a:spcBef>
                <a:spcPts val="1000"/>
              </a:spcBef>
              <a:spcAft>
                <a:spcPts val="0"/>
              </a:spcAft>
              <a:buClr>
                <a:schemeClr val="dk1"/>
              </a:buClr>
              <a:buSzPts val="1100"/>
              <a:buFont typeface="Arial"/>
              <a:buNone/>
            </a:pPr>
            <a:endParaRPr sz="1400" b="0" i="0" u="none" strike="noStrike" cap="none" dirty="0">
              <a:solidFill>
                <a:srgbClr val="000000"/>
              </a:solidFill>
              <a:latin typeface="Trebuchet MS"/>
              <a:ea typeface="Trebuchet MS"/>
              <a:cs typeface="Trebuchet MS"/>
              <a:sym typeface="Trebuchet MS"/>
            </a:endParaRPr>
          </a:p>
        </p:txBody>
      </p:sp>
      <p:sp>
        <p:nvSpPr>
          <p:cNvPr id="391" name="Google Shape;391;p40"/>
          <p:cNvSpPr txBox="1"/>
          <p:nvPr/>
        </p:nvSpPr>
        <p:spPr>
          <a:xfrm>
            <a:off x="1113621" y="762000"/>
            <a:ext cx="2705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rgbClr val="0070C0"/>
              </a:solidFill>
              <a:latin typeface="Trebuchet MS"/>
              <a:ea typeface="Trebuchet MS"/>
              <a:cs typeface="Trebuchet MS"/>
              <a:sym typeface="Trebuchet MS"/>
            </a:endParaRPr>
          </a:p>
        </p:txBody>
      </p:sp>
      <p:sp>
        <p:nvSpPr>
          <p:cNvPr id="392" name="Google Shape;392;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393" name="Google Shape;393;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1"/>
          <p:cNvPicPr preferRelativeResize="0"/>
          <p:nvPr/>
        </p:nvPicPr>
        <p:blipFill rotWithShape="1">
          <a:blip r:embed="rId3">
            <a:alphaModFix/>
          </a:blip>
          <a:srcRect/>
          <a:stretch/>
        </p:blipFill>
        <p:spPr>
          <a:xfrm>
            <a:off x="4625700" y="579913"/>
            <a:ext cx="4657725" cy="2352675"/>
          </a:xfrm>
          <a:prstGeom prst="rect">
            <a:avLst/>
          </a:prstGeom>
          <a:noFill/>
          <a:ln>
            <a:noFill/>
          </a:ln>
        </p:spPr>
      </p:pic>
      <p:pic>
        <p:nvPicPr>
          <p:cNvPr id="399" name="Google Shape;399;p41"/>
          <p:cNvPicPr preferRelativeResize="0"/>
          <p:nvPr/>
        </p:nvPicPr>
        <p:blipFill rotWithShape="1">
          <a:blip r:embed="rId4">
            <a:alphaModFix/>
          </a:blip>
          <a:srcRect/>
          <a:stretch/>
        </p:blipFill>
        <p:spPr>
          <a:xfrm>
            <a:off x="1617500" y="4818350"/>
            <a:ext cx="6996476" cy="1314450"/>
          </a:xfrm>
          <a:prstGeom prst="rect">
            <a:avLst/>
          </a:prstGeom>
          <a:noFill/>
          <a:ln>
            <a:noFill/>
          </a:ln>
        </p:spPr>
      </p:pic>
      <p:sp>
        <p:nvSpPr>
          <p:cNvPr id="400" name="Google Shape;400;p41"/>
          <p:cNvSpPr txBox="1"/>
          <p:nvPr/>
        </p:nvSpPr>
        <p:spPr>
          <a:xfrm>
            <a:off x="500575" y="6210825"/>
            <a:ext cx="2912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333333"/>
                </a:solidFill>
                <a:highlight>
                  <a:srgbClr val="FFFFFF"/>
                </a:highlight>
                <a:latin typeface="Verdana"/>
                <a:ea typeface="Verdana"/>
                <a:cs typeface="Verdana"/>
                <a:sym typeface="Verdana"/>
              </a:rPr>
              <a:t>Funded By USDA-NIFA, Special Project Number 2018-41590-28719 through USDA-NIFA.</a:t>
            </a:r>
            <a:endParaRPr sz="1400" b="0" i="0" u="none" strike="noStrike" cap="none" dirty="0">
              <a:solidFill>
                <a:srgbClr val="000000"/>
              </a:solidFill>
              <a:latin typeface="Arial"/>
              <a:ea typeface="Arial"/>
              <a:cs typeface="Arial"/>
              <a:sym typeface="Arial"/>
            </a:endParaRPr>
          </a:p>
        </p:txBody>
      </p:sp>
      <p:pic>
        <p:nvPicPr>
          <p:cNvPr id="401" name="Google Shape;401;p41"/>
          <p:cNvPicPr preferRelativeResize="0"/>
          <p:nvPr/>
        </p:nvPicPr>
        <p:blipFill rotWithShape="1">
          <a:blip r:embed="rId5">
            <a:alphaModFix/>
          </a:blip>
          <a:srcRect/>
          <a:stretch/>
        </p:blipFill>
        <p:spPr>
          <a:xfrm>
            <a:off x="309000" y="319425"/>
            <a:ext cx="3600450" cy="1314450"/>
          </a:xfrm>
          <a:prstGeom prst="rect">
            <a:avLst/>
          </a:prstGeom>
          <a:noFill/>
          <a:ln>
            <a:noFill/>
          </a:ln>
        </p:spPr>
      </p:pic>
      <p:sp>
        <p:nvSpPr>
          <p:cNvPr id="402" name="Google Shape;402;p41"/>
          <p:cNvSpPr txBox="1"/>
          <p:nvPr/>
        </p:nvSpPr>
        <p:spPr>
          <a:xfrm>
            <a:off x="500575" y="1646713"/>
            <a:ext cx="38517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rgbClr val="000000"/>
                </a:solidFill>
                <a:latin typeface="Arial"/>
                <a:ea typeface="Arial"/>
                <a:cs typeface="Arial"/>
                <a:sym typeface="Arial"/>
              </a:rPr>
              <a:t>Website: </a:t>
            </a:r>
            <a:r>
              <a:rPr lang="en-US" sz="1700" b="0" i="0" u="sng" strike="noStrike" cap="none" dirty="0">
                <a:solidFill>
                  <a:schemeClr val="hlink"/>
                </a:solidFill>
                <a:latin typeface="Trebuchet MS"/>
                <a:ea typeface="Trebuchet MS"/>
                <a:cs typeface="Trebuchet MS"/>
                <a:sym typeface="Trebuchet MS"/>
                <a:hlinkClick r:id="rId6"/>
              </a:rPr>
              <a:t>www.agrability.ksu.edu</a:t>
            </a:r>
            <a:endParaRPr sz="17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rgbClr val="000000"/>
                </a:solidFill>
                <a:latin typeface="Trebuchet MS"/>
                <a:ea typeface="Trebuchet MS"/>
                <a:cs typeface="Trebuchet MS"/>
                <a:sym typeface="Trebuchet MS"/>
              </a:rPr>
              <a:t>Email: </a:t>
            </a:r>
            <a:r>
              <a:rPr lang="en-US" sz="1700" b="0" i="0" u="sng" strike="noStrike" cap="none" dirty="0">
                <a:solidFill>
                  <a:schemeClr val="hlink"/>
                </a:solidFill>
                <a:latin typeface="Trebuchet MS"/>
                <a:ea typeface="Trebuchet MS"/>
                <a:cs typeface="Trebuchet MS"/>
                <a:sym typeface="Trebuchet MS"/>
                <a:hlinkClick r:id="rId7"/>
              </a:rPr>
              <a:t>agrability@ksu.edu</a:t>
            </a:r>
            <a:endParaRPr sz="17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rgbClr val="000000"/>
                </a:solidFill>
                <a:latin typeface="Trebuchet MS"/>
                <a:ea typeface="Trebuchet MS"/>
                <a:cs typeface="Trebuchet MS"/>
                <a:sym typeface="Trebuchet MS"/>
              </a:rPr>
              <a:t>Phone: 1-800-KAN-DO IT</a:t>
            </a:r>
            <a:endParaRPr sz="1400" b="0" i="0" u="none" strike="noStrike" cap="none" dirty="0">
              <a:solidFill>
                <a:srgbClr val="000000"/>
              </a:solidFill>
              <a:latin typeface="Trebuchet MS"/>
              <a:ea typeface="Trebuchet MS"/>
              <a:cs typeface="Trebuchet MS"/>
              <a:sym typeface="Trebuchet MS"/>
            </a:endParaRPr>
          </a:p>
        </p:txBody>
      </p:sp>
      <p:sp>
        <p:nvSpPr>
          <p:cNvPr id="403" name="Google Shape;403;p41"/>
          <p:cNvSpPr txBox="1"/>
          <p:nvPr/>
        </p:nvSpPr>
        <p:spPr>
          <a:xfrm>
            <a:off x="500575" y="2616325"/>
            <a:ext cx="39024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Cassie Ramon - North Central/Northeast</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Email: </a:t>
            </a:r>
            <a:r>
              <a:rPr lang="en-US" sz="1400" b="0" i="0" u="sng" strike="noStrike" cap="none" dirty="0">
                <a:solidFill>
                  <a:schemeClr val="hlink"/>
                </a:solidFill>
                <a:latin typeface="Trebuchet MS"/>
                <a:ea typeface="Trebuchet MS"/>
                <a:cs typeface="Trebuchet MS"/>
                <a:sym typeface="Trebuchet MS"/>
                <a:hlinkClick r:id="rId8"/>
              </a:rPr>
              <a:t>cramon@occk.com</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Karin Rasmussen - Western</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Email: </a:t>
            </a:r>
            <a:r>
              <a:rPr lang="en-US" sz="1400" b="0" i="0" u="sng" strike="noStrike" cap="none" dirty="0">
                <a:solidFill>
                  <a:schemeClr val="hlink"/>
                </a:solidFill>
                <a:latin typeface="Trebuchet MS"/>
                <a:ea typeface="Trebuchet MS"/>
                <a:cs typeface="Trebuchet MS"/>
                <a:sym typeface="Trebuchet MS"/>
                <a:hlinkClick r:id="rId9"/>
              </a:rPr>
              <a:t>krasmussen@nkesc.org</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Lesa Clubine - Southeast</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Email: </a:t>
            </a:r>
            <a:r>
              <a:rPr lang="en-US" sz="1400" b="0" i="0" u="sng" strike="noStrike" cap="none" dirty="0">
                <a:solidFill>
                  <a:schemeClr val="hlink"/>
                </a:solidFill>
                <a:latin typeface="Trebuchet MS"/>
                <a:ea typeface="Trebuchet MS"/>
                <a:cs typeface="Trebuchet MS"/>
                <a:sym typeface="Trebuchet MS"/>
                <a:hlinkClick r:id="rId10"/>
              </a:rPr>
              <a:t>lesa@skilonline.com</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p:txBody>
      </p:sp>
      <p:sp>
        <p:nvSpPr>
          <p:cNvPr id="404" name="Google Shape;404;p41"/>
          <p:cNvSpPr txBox="1"/>
          <p:nvPr/>
        </p:nvSpPr>
        <p:spPr>
          <a:xfrm>
            <a:off x="3998976" y="3153388"/>
            <a:ext cx="6156960"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333333"/>
                </a:solidFill>
                <a:highlight>
                  <a:srgbClr val="FFFFFF"/>
                </a:highlight>
                <a:latin typeface="Verdana"/>
                <a:ea typeface="Verdana"/>
                <a:cs typeface="Verdana"/>
                <a:sym typeface="Verdana"/>
              </a:rPr>
              <a:t>The Kansas AgrAbility Project's primary purpose is to directly assist Kansas farmers/ranchers, their employees, and family members who have become injured, have a health condition, or a disability to remain actively engaged in production agriculture for as long as they choose.</a:t>
            </a:r>
            <a:endParaRPr sz="1800" b="0" i="0" u="none" strike="noStrike" cap="none" dirty="0">
              <a:solidFill>
                <a:srgbClr val="000000"/>
              </a:solidFill>
              <a:latin typeface="Arial"/>
              <a:ea typeface="Arial"/>
              <a:cs typeface="Arial"/>
              <a:sym typeface="Arial"/>
            </a:endParaRPr>
          </a:p>
        </p:txBody>
      </p:sp>
      <p:sp>
        <p:nvSpPr>
          <p:cNvPr id="405" name="Google Shape;405;p41"/>
          <p:cNvSpPr txBox="1"/>
          <p:nvPr/>
        </p:nvSpPr>
        <p:spPr>
          <a:xfrm>
            <a:off x="500575" y="4446750"/>
            <a:ext cx="3116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National AgrAbility Project</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chemeClr val="hlink"/>
                </a:solidFill>
                <a:latin typeface="Trebuchet MS"/>
                <a:ea typeface="Trebuchet MS"/>
                <a:cs typeface="Trebuchet MS"/>
                <a:sym typeface="Trebuchet MS"/>
                <a:hlinkClick r:id="rId11"/>
              </a:rPr>
              <a:t>www.agrability.org</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p:txBody>
      </p:sp>
      <p:sp>
        <p:nvSpPr>
          <p:cNvPr id="406" name="Google Shape;406;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407" name="Google Shape;407;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24</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677334" y="609600"/>
            <a:ext cx="8596668" cy="87351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dirty="0"/>
              <a:t>Introductions:</a:t>
            </a:r>
            <a:endParaRPr dirty="0"/>
          </a:p>
        </p:txBody>
      </p:sp>
      <p:sp>
        <p:nvSpPr>
          <p:cNvPr id="160" name="Google Shape;160;p20"/>
          <p:cNvSpPr txBox="1">
            <a:spLocks noGrp="1"/>
          </p:cNvSpPr>
          <p:nvPr>
            <p:ph type="body" idx="1"/>
          </p:nvPr>
        </p:nvSpPr>
        <p:spPr>
          <a:xfrm>
            <a:off x="675745" y="1533916"/>
            <a:ext cx="4185623" cy="57626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920"/>
              <a:buNone/>
            </a:pPr>
            <a:r>
              <a:rPr lang="en-US" sz="1800" dirty="0"/>
              <a:t>Cassie Ramon – North Central &amp; Northeast AgrAbility</a:t>
            </a:r>
            <a:endParaRPr sz="1800" dirty="0"/>
          </a:p>
        </p:txBody>
      </p:sp>
      <p:sp>
        <p:nvSpPr>
          <p:cNvPr id="161" name="Google Shape;161;p20"/>
          <p:cNvSpPr txBox="1">
            <a:spLocks noGrp="1"/>
          </p:cNvSpPr>
          <p:nvPr>
            <p:ph type="body" idx="3"/>
          </p:nvPr>
        </p:nvSpPr>
        <p:spPr>
          <a:xfrm>
            <a:off x="5621784" y="1533916"/>
            <a:ext cx="4185600" cy="576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920"/>
              <a:buNone/>
            </a:pPr>
            <a:r>
              <a:rPr lang="en-US" sz="1800" dirty="0"/>
              <a:t>Karin Rasmussen - Western AgrAbility</a:t>
            </a:r>
            <a:endParaRPr sz="1800" dirty="0"/>
          </a:p>
          <a:p>
            <a:pPr marL="0" lvl="0" indent="0" algn="l" rtl="0">
              <a:lnSpc>
                <a:spcPct val="100000"/>
              </a:lnSpc>
              <a:spcBef>
                <a:spcPts val="0"/>
              </a:spcBef>
              <a:spcAft>
                <a:spcPts val="0"/>
              </a:spcAft>
              <a:buSzPts val="1920"/>
              <a:buNone/>
            </a:pPr>
            <a:endParaRPr sz="1800" dirty="0"/>
          </a:p>
        </p:txBody>
      </p:sp>
      <p:sp>
        <p:nvSpPr>
          <p:cNvPr id="162" name="Google Shape;162;p20"/>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p>
            <a:pPr marL="342900" lvl="0" indent="-251459" algn="l" rtl="0">
              <a:lnSpc>
                <a:spcPct val="100000"/>
              </a:lnSpc>
              <a:spcBef>
                <a:spcPts val="0"/>
              </a:spcBef>
              <a:spcAft>
                <a:spcPts val="0"/>
              </a:spcAft>
              <a:buSzPts val="1440"/>
              <a:buNone/>
            </a:pPr>
            <a:endParaRPr dirty="0"/>
          </a:p>
          <a:p>
            <a:pPr marL="342900" lvl="0" indent="-251459" algn="l" rtl="0">
              <a:lnSpc>
                <a:spcPct val="100000"/>
              </a:lnSpc>
              <a:spcBef>
                <a:spcPts val="0"/>
              </a:spcBef>
              <a:spcAft>
                <a:spcPts val="0"/>
              </a:spcAft>
              <a:buSzPts val="1440"/>
              <a:buNone/>
            </a:pPr>
            <a:endParaRPr dirty="0"/>
          </a:p>
        </p:txBody>
      </p:sp>
      <p:pic>
        <p:nvPicPr>
          <p:cNvPr id="163" name="Google Shape;163;p20"/>
          <p:cNvPicPr preferRelativeResize="0"/>
          <p:nvPr/>
        </p:nvPicPr>
        <p:blipFill rotWithShape="1">
          <a:blip r:embed="rId3">
            <a:alphaModFix/>
          </a:blip>
          <a:srcRect/>
          <a:stretch/>
        </p:blipFill>
        <p:spPr>
          <a:xfrm>
            <a:off x="5780175" y="2368063"/>
            <a:ext cx="3868800" cy="3415450"/>
          </a:xfrm>
          <a:prstGeom prst="rect">
            <a:avLst/>
          </a:prstGeom>
          <a:noFill/>
          <a:ln>
            <a:noFill/>
          </a:ln>
        </p:spPr>
      </p:pic>
      <p:sp>
        <p:nvSpPr>
          <p:cNvPr id="164" name="Google Shape;164;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165" name="Google Shape;165;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a:t>
            </a:fld>
            <a:endParaRPr dirty="0"/>
          </a:p>
        </p:txBody>
      </p:sp>
      <p:pic>
        <p:nvPicPr>
          <p:cNvPr id="166" name="Google Shape;166;p20"/>
          <p:cNvPicPr preferRelativeResize="0"/>
          <p:nvPr/>
        </p:nvPicPr>
        <p:blipFill>
          <a:blip r:embed="rId4">
            <a:alphaModFix/>
          </a:blip>
          <a:stretch>
            <a:fillRect/>
          </a:stretch>
        </p:blipFill>
        <p:spPr>
          <a:xfrm>
            <a:off x="677325" y="2368075"/>
            <a:ext cx="4405466" cy="3304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718409" y="256033"/>
            <a:ext cx="3854400" cy="975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1"/>
              </a:buClr>
              <a:buSzPts val="2000"/>
              <a:buFont typeface="Trebuchet MS"/>
              <a:buNone/>
            </a:pPr>
            <a:r>
              <a:rPr lang="en-US" dirty="0"/>
              <a:t>One of the most valuable tools: </a:t>
            </a:r>
            <a:r>
              <a:rPr lang="en-US" sz="2400" b="1" dirty="0"/>
              <a:t>Cameras</a:t>
            </a:r>
            <a:endParaRPr dirty="0"/>
          </a:p>
        </p:txBody>
      </p:sp>
      <p:sp>
        <p:nvSpPr>
          <p:cNvPr id="172" name="Google Shape;172;p21"/>
          <p:cNvSpPr txBox="1">
            <a:spLocks noGrp="1"/>
          </p:cNvSpPr>
          <p:nvPr>
            <p:ph type="body" idx="2"/>
          </p:nvPr>
        </p:nvSpPr>
        <p:spPr>
          <a:xfrm>
            <a:off x="231650" y="1531999"/>
            <a:ext cx="4827900" cy="3924000"/>
          </a:xfrm>
          <a:prstGeom prst="rect">
            <a:avLst/>
          </a:prstGeom>
          <a:noFill/>
          <a:ln>
            <a:noFill/>
          </a:ln>
        </p:spPr>
        <p:txBody>
          <a:bodyPr spcFirstLastPara="1" wrap="square" lIns="91425" tIns="45700" rIns="91425" bIns="45700" anchor="t" anchorCtr="0">
            <a:noAutofit/>
          </a:bodyPr>
          <a:lstStyle/>
          <a:p>
            <a:pPr marL="285750" lvl="0" indent="-328930" algn="l" rtl="0">
              <a:lnSpc>
                <a:spcPct val="100000"/>
              </a:lnSpc>
              <a:spcBef>
                <a:spcPts val="0"/>
              </a:spcBef>
              <a:spcAft>
                <a:spcPts val="0"/>
              </a:spcAft>
              <a:buSzPts val="1800"/>
              <a:buFont typeface="Arial"/>
              <a:buChar char="•"/>
            </a:pPr>
            <a:r>
              <a:rPr lang="en-US" sz="1800" dirty="0"/>
              <a:t>Check in from anywhere</a:t>
            </a:r>
            <a:endParaRPr sz="1800" dirty="0"/>
          </a:p>
          <a:p>
            <a:pPr marL="742813" lvl="1" indent="-328930" algn="l" rtl="0">
              <a:lnSpc>
                <a:spcPct val="100000"/>
              </a:lnSpc>
              <a:spcBef>
                <a:spcPts val="1000"/>
              </a:spcBef>
              <a:spcAft>
                <a:spcPts val="0"/>
              </a:spcAft>
              <a:buSzPts val="1800"/>
              <a:buFont typeface="Arial"/>
              <a:buChar char="•"/>
            </a:pPr>
            <a:r>
              <a:rPr lang="en-US" sz="1800" dirty="0"/>
              <a:t>Watch for falls, or wandering</a:t>
            </a:r>
            <a:endParaRPr sz="1800" dirty="0"/>
          </a:p>
          <a:p>
            <a:pPr marL="742813" lvl="1" indent="-328930" algn="l" rtl="0">
              <a:lnSpc>
                <a:spcPct val="100000"/>
              </a:lnSpc>
              <a:spcBef>
                <a:spcPts val="1000"/>
              </a:spcBef>
              <a:spcAft>
                <a:spcPts val="0"/>
              </a:spcAft>
              <a:buSzPts val="1800"/>
              <a:buFont typeface="Arial"/>
              <a:buChar char="•"/>
            </a:pPr>
            <a:r>
              <a:rPr lang="en-US" sz="1800" dirty="0"/>
              <a:t>Using appliances, or eating meals</a:t>
            </a:r>
            <a:endParaRPr sz="1800" dirty="0"/>
          </a:p>
          <a:p>
            <a:pPr marL="285750" lvl="0" indent="-328930" algn="l" rtl="0">
              <a:lnSpc>
                <a:spcPct val="100000"/>
              </a:lnSpc>
              <a:spcBef>
                <a:spcPts val="1000"/>
              </a:spcBef>
              <a:spcAft>
                <a:spcPts val="0"/>
              </a:spcAft>
              <a:buSzPts val="1800"/>
              <a:buFont typeface="Arial"/>
              <a:buChar char="•"/>
            </a:pPr>
            <a:r>
              <a:rPr lang="en-US" sz="1800" dirty="0"/>
              <a:t>Two-way communication</a:t>
            </a:r>
            <a:endParaRPr sz="1800" dirty="0"/>
          </a:p>
          <a:p>
            <a:pPr marL="742813" lvl="1" indent="-328930" algn="l" rtl="0">
              <a:lnSpc>
                <a:spcPct val="100000"/>
              </a:lnSpc>
              <a:spcBef>
                <a:spcPts val="1000"/>
              </a:spcBef>
              <a:spcAft>
                <a:spcPts val="0"/>
              </a:spcAft>
              <a:buSzPts val="1800"/>
              <a:buFont typeface="Arial"/>
              <a:buChar char="•"/>
            </a:pPr>
            <a:r>
              <a:rPr lang="en-US" sz="1800" dirty="0"/>
              <a:t>Give instructions or reminders</a:t>
            </a:r>
            <a:endParaRPr sz="1800" dirty="0"/>
          </a:p>
          <a:p>
            <a:pPr marL="742813" lvl="1" indent="-328930" algn="l" rtl="0">
              <a:lnSpc>
                <a:spcPct val="100000"/>
              </a:lnSpc>
              <a:spcBef>
                <a:spcPts val="1000"/>
              </a:spcBef>
              <a:spcAft>
                <a:spcPts val="0"/>
              </a:spcAft>
              <a:buSzPts val="1800"/>
              <a:buFont typeface="Arial"/>
              <a:buChar char="•"/>
            </a:pPr>
            <a:r>
              <a:rPr lang="en-US" sz="1800" dirty="0"/>
              <a:t>Reassurance in case of a fall</a:t>
            </a:r>
            <a:endParaRPr sz="1800" dirty="0"/>
          </a:p>
          <a:p>
            <a:pPr marL="285750" lvl="0" indent="-328930" algn="l" rtl="0">
              <a:lnSpc>
                <a:spcPct val="100000"/>
              </a:lnSpc>
              <a:spcBef>
                <a:spcPts val="1000"/>
              </a:spcBef>
              <a:spcAft>
                <a:spcPts val="0"/>
              </a:spcAft>
              <a:buSzPts val="1800"/>
              <a:buFont typeface="Arial"/>
              <a:buChar char="•"/>
            </a:pPr>
            <a:r>
              <a:rPr lang="en-US" sz="1800" dirty="0"/>
              <a:t>Ensure other devices are on/working</a:t>
            </a:r>
            <a:endParaRPr sz="1800" dirty="0"/>
          </a:p>
          <a:p>
            <a:pPr marL="742813" lvl="1" indent="-328930" algn="l" rtl="0">
              <a:lnSpc>
                <a:spcPct val="100000"/>
              </a:lnSpc>
              <a:spcBef>
                <a:spcPts val="1000"/>
              </a:spcBef>
              <a:spcAft>
                <a:spcPts val="0"/>
              </a:spcAft>
              <a:buSzPts val="1800"/>
              <a:buFont typeface="Arial"/>
              <a:buChar char="•"/>
            </a:pPr>
            <a:r>
              <a:rPr lang="en-US" sz="1800" dirty="0"/>
              <a:t>Changing TV channels</a:t>
            </a:r>
            <a:endParaRPr sz="1800" dirty="0"/>
          </a:p>
          <a:p>
            <a:pPr marL="742813" lvl="1" indent="-328930" algn="l" rtl="0">
              <a:lnSpc>
                <a:spcPct val="100000"/>
              </a:lnSpc>
              <a:spcBef>
                <a:spcPts val="1000"/>
              </a:spcBef>
              <a:spcAft>
                <a:spcPts val="0"/>
              </a:spcAft>
              <a:buSzPts val="1800"/>
              <a:buFont typeface="Arial"/>
              <a:buChar char="•"/>
            </a:pPr>
            <a:r>
              <a:rPr lang="en-US" sz="1800" dirty="0"/>
              <a:t>Turning on lights</a:t>
            </a:r>
            <a:endParaRPr sz="1800" dirty="0"/>
          </a:p>
        </p:txBody>
      </p:sp>
      <p:sp>
        <p:nvSpPr>
          <p:cNvPr id="173" name="Google Shape;173;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174" name="Google Shape;174;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dirty="0"/>
          </a:p>
        </p:txBody>
      </p:sp>
      <p:pic>
        <p:nvPicPr>
          <p:cNvPr id="175" name="Google Shape;175;p21"/>
          <p:cNvPicPr preferRelativeResize="0"/>
          <p:nvPr/>
        </p:nvPicPr>
        <p:blipFill>
          <a:blip r:embed="rId3">
            <a:alphaModFix/>
          </a:blip>
          <a:stretch>
            <a:fillRect/>
          </a:stretch>
        </p:blipFill>
        <p:spPr>
          <a:xfrm>
            <a:off x="5543636" y="167680"/>
            <a:ext cx="6079624" cy="3587724"/>
          </a:xfrm>
          <a:prstGeom prst="rect">
            <a:avLst/>
          </a:prstGeom>
          <a:noFill/>
          <a:ln>
            <a:noFill/>
          </a:ln>
        </p:spPr>
      </p:pic>
      <p:pic>
        <p:nvPicPr>
          <p:cNvPr id="176" name="Google Shape;176;p21"/>
          <p:cNvPicPr preferRelativeResize="0"/>
          <p:nvPr/>
        </p:nvPicPr>
        <p:blipFill>
          <a:blip r:embed="rId4">
            <a:alphaModFix/>
          </a:blip>
          <a:stretch>
            <a:fillRect/>
          </a:stretch>
        </p:blipFill>
        <p:spPr>
          <a:xfrm>
            <a:off x="5059674" y="3359833"/>
            <a:ext cx="6297624" cy="32848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182" name="Google Shape;182;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a:t>
            </a:fld>
            <a:endParaRPr dirty="0"/>
          </a:p>
        </p:txBody>
      </p:sp>
      <p:pic>
        <p:nvPicPr>
          <p:cNvPr id="183" name="Google Shape;183;p22"/>
          <p:cNvPicPr preferRelativeResize="0"/>
          <p:nvPr/>
        </p:nvPicPr>
        <p:blipFill rotWithShape="1">
          <a:blip r:embed="rId3">
            <a:alphaModFix/>
          </a:blip>
          <a:srcRect/>
          <a:stretch/>
        </p:blipFill>
        <p:spPr>
          <a:xfrm>
            <a:off x="105450" y="96000"/>
            <a:ext cx="3854400" cy="2827013"/>
          </a:xfrm>
          <a:prstGeom prst="rect">
            <a:avLst/>
          </a:prstGeom>
          <a:noFill/>
          <a:ln>
            <a:noFill/>
          </a:ln>
        </p:spPr>
      </p:pic>
      <p:pic>
        <p:nvPicPr>
          <p:cNvPr id="184" name="Google Shape;184;p22"/>
          <p:cNvPicPr preferRelativeResize="0"/>
          <p:nvPr/>
        </p:nvPicPr>
        <p:blipFill rotWithShape="1">
          <a:blip r:embed="rId4">
            <a:alphaModFix/>
          </a:blip>
          <a:srcRect/>
          <a:stretch/>
        </p:blipFill>
        <p:spPr>
          <a:xfrm>
            <a:off x="7217664" y="2"/>
            <a:ext cx="3499809" cy="6857998"/>
          </a:xfrm>
          <a:prstGeom prst="rect">
            <a:avLst/>
          </a:prstGeom>
          <a:noFill/>
          <a:ln>
            <a:noFill/>
          </a:ln>
        </p:spPr>
      </p:pic>
      <p:sp>
        <p:nvSpPr>
          <p:cNvPr id="185" name="Google Shape;185;p22"/>
          <p:cNvSpPr txBox="1"/>
          <p:nvPr/>
        </p:nvSpPr>
        <p:spPr>
          <a:xfrm>
            <a:off x="3925824" y="109881"/>
            <a:ext cx="3364992" cy="32316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Top left: Samsung camera facing front door.</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Bottom left: Wyze Camera on a pole facing a home.</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Right: Blink camera screen shot of entrance to a cabin.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Most cameras now offer recording and playback, live screen, motion detection, 2-way audio, and swivel.</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Blink camera doesn’t swivel. </a:t>
            </a:r>
            <a:endParaRPr sz="1800" b="0" i="0" u="none" strike="noStrike" cap="none" dirty="0">
              <a:solidFill>
                <a:srgbClr val="000000"/>
              </a:solidFill>
              <a:latin typeface="Trebuchet MS"/>
              <a:ea typeface="Trebuchet MS"/>
              <a:cs typeface="Trebuchet MS"/>
              <a:sym typeface="Trebuchet MS"/>
            </a:endParaRPr>
          </a:p>
        </p:txBody>
      </p:sp>
      <p:pic>
        <p:nvPicPr>
          <p:cNvPr id="186" name="Google Shape;186;p22"/>
          <p:cNvPicPr preferRelativeResize="0"/>
          <p:nvPr/>
        </p:nvPicPr>
        <p:blipFill rotWithShape="1">
          <a:blip r:embed="rId5">
            <a:alphaModFix/>
          </a:blip>
          <a:srcRect/>
          <a:stretch/>
        </p:blipFill>
        <p:spPr>
          <a:xfrm>
            <a:off x="105450" y="3244399"/>
            <a:ext cx="5997775" cy="3517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3"/>
          <p:cNvPicPr preferRelativeResize="0"/>
          <p:nvPr/>
        </p:nvPicPr>
        <p:blipFill rotWithShape="1">
          <a:blip r:embed="rId3">
            <a:alphaModFix/>
          </a:blip>
          <a:srcRect/>
          <a:stretch/>
        </p:blipFill>
        <p:spPr>
          <a:xfrm>
            <a:off x="152400" y="152400"/>
            <a:ext cx="3315577" cy="4420800"/>
          </a:xfrm>
          <a:prstGeom prst="rect">
            <a:avLst/>
          </a:prstGeom>
          <a:noFill/>
          <a:ln>
            <a:noFill/>
          </a:ln>
        </p:spPr>
      </p:pic>
      <p:pic>
        <p:nvPicPr>
          <p:cNvPr id="192" name="Google Shape;192;p23"/>
          <p:cNvPicPr preferRelativeResize="0"/>
          <p:nvPr/>
        </p:nvPicPr>
        <p:blipFill rotWithShape="1">
          <a:blip r:embed="rId4">
            <a:alphaModFix/>
          </a:blip>
          <a:srcRect/>
          <a:stretch/>
        </p:blipFill>
        <p:spPr>
          <a:xfrm>
            <a:off x="4160025" y="1770725"/>
            <a:ext cx="7289074" cy="4934876"/>
          </a:xfrm>
          <a:prstGeom prst="rect">
            <a:avLst/>
          </a:prstGeom>
          <a:noFill/>
          <a:ln w="9525" cap="flat" cmpd="sng">
            <a:solidFill>
              <a:srgbClr val="CCCCCC"/>
            </a:solidFill>
            <a:prstDash val="solid"/>
            <a:round/>
            <a:headEnd type="none" w="sm" len="sm"/>
            <a:tailEnd type="none" w="sm" len="sm"/>
          </a:ln>
        </p:spPr>
      </p:pic>
      <p:sp>
        <p:nvSpPr>
          <p:cNvPr id="193" name="Google Shape;193;p23"/>
          <p:cNvSpPr txBox="1"/>
          <p:nvPr/>
        </p:nvSpPr>
        <p:spPr>
          <a:xfrm>
            <a:off x="281425" y="4779325"/>
            <a:ext cx="33156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Eken Outdoor Doorbell with security camera, night vision and two-way talk. </a:t>
            </a:r>
            <a:endParaRPr sz="1800" b="0" i="0" u="none" strike="noStrike" cap="none" dirty="0">
              <a:solidFill>
                <a:srgbClr val="000000"/>
              </a:solidFill>
              <a:latin typeface="Trebuchet MS"/>
              <a:ea typeface="Trebuchet MS"/>
              <a:cs typeface="Trebuchet MS"/>
              <a:sym typeface="Trebuchet MS"/>
            </a:endParaRPr>
          </a:p>
        </p:txBody>
      </p:sp>
      <p:sp>
        <p:nvSpPr>
          <p:cNvPr id="194" name="Google Shape;194;p23"/>
          <p:cNvSpPr txBox="1"/>
          <p:nvPr/>
        </p:nvSpPr>
        <p:spPr>
          <a:xfrm>
            <a:off x="4516150" y="754925"/>
            <a:ext cx="38226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Wyse camera mounted inside the home with motion detector, night vision, and two-way audio. </a:t>
            </a:r>
            <a:endParaRPr sz="1800" b="0" i="0" u="none" strike="noStrike" cap="none" dirty="0">
              <a:solidFill>
                <a:srgbClr val="000000"/>
              </a:solidFill>
              <a:latin typeface="Trebuchet MS"/>
              <a:ea typeface="Trebuchet MS"/>
              <a:cs typeface="Trebuchet MS"/>
              <a:sym typeface="Trebuchet MS"/>
            </a:endParaRPr>
          </a:p>
        </p:txBody>
      </p:sp>
      <p:sp>
        <p:nvSpPr>
          <p:cNvPr id="195" name="Google Shape;195;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196" name="Google Shape;196;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a:t>
            </a:fld>
            <a:endParaRPr dirty="0"/>
          </a:p>
        </p:txBody>
      </p:sp>
      <p:sp>
        <p:nvSpPr>
          <p:cNvPr id="197" name="Google Shape;197;p23"/>
          <p:cNvSpPr txBox="1"/>
          <p:nvPr/>
        </p:nvSpPr>
        <p:spPr>
          <a:xfrm>
            <a:off x="8226225" y="152400"/>
            <a:ext cx="213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latin typeface="Trebuchet MS"/>
              <a:ea typeface="Trebuchet MS"/>
              <a:cs typeface="Trebuchet MS"/>
              <a:sym typeface="Trebuchet MS"/>
            </a:endParaRPr>
          </a:p>
        </p:txBody>
      </p:sp>
      <p:sp>
        <p:nvSpPr>
          <p:cNvPr id="198" name="Google Shape;198;p23"/>
          <p:cNvSpPr/>
          <p:nvPr/>
        </p:nvSpPr>
        <p:spPr>
          <a:xfrm>
            <a:off x="6882675" y="4317900"/>
            <a:ext cx="457200" cy="255300"/>
          </a:xfrm>
          <a:prstGeom prst="rect">
            <a:avLst/>
          </a:prstGeom>
          <a:gradFill>
            <a:gsLst>
              <a:gs pos="0">
                <a:srgbClr val="FFFFFF"/>
              </a:gs>
              <a:gs pos="100000">
                <a:srgbClr val="B3B3B3"/>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rotWithShape="1">
          <a:blip r:embed="rId3">
            <a:alphaModFix/>
          </a:blip>
          <a:srcRect/>
          <a:stretch/>
        </p:blipFill>
        <p:spPr>
          <a:xfrm>
            <a:off x="152400" y="163375"/>
            <a:ext cx="2946600" cy="2403000"/>
          </a:xfrm>
          <a:prstGeom prst="rect">
            <a:avLst/>
          </a:prstGeom>
          <a:noFill/>
          <a:ln>
            <a:noFill/>
          </a:ln>
        </p:spPr>
      </p:pic>
      <p:pic>
        <p:nvPicPr>
          <p:cNvPr id="204" name="Google Shape;204;p24"/>
          <p:cNvPicPr preferRelativeResize="0"/>
          <p:nvPr/>
        </p:nvPicPr>
        <p:blipFill rotWithShape="1">
          <a:blip r:embed="rId4">
            <a:alphaModFix/>
          </a:blip>
          <a:srcRect/>
          <a:stretch/>
        </p:blipFill>
        <p:spPr>
          <a:xfrm>
            <a:off x="152411" y="3003962"/>
            <a:ext cx="2613235" cy="3484313"/>
          </a:xfrm>
          <a:prstGeom prst="rect">
            <a:avLst/>
          </a:prstGeom>
          <a:noFill/>
          <a:ln>
            <a:noFill/>
          </a:ln>
        </p:spPr>
      </p:pic>
      <p:pic>
        <p:nvPicPr>
          <p:cNvPr id="205" name="Google Shape;205;p24"/>
          <p:cNvPicPr preferRelativeResize="0"/>
          <p:nvPr/>
        </p:nvPicPr>
        <p:blipFill rotWithShape="1">
          <a:blip r:embed="rId5">
            <a:alphaModFix/>
          </a:blip>
          <a:srcRect l="-2780" t="-1590" r="2778" b="1590"/>
          <a:stretch/>
        </p:blipFill>
        <p:spPr>
          <a:xfrm rot="-5400000">
            <a:off x="2486336" y="2558873"/>
            <a:ext cx="4786778" cy="3581100"/>
          </a:xfrm>
          <a:prstGeom prst="rect">
            <a:avLst/>
          </a:prstGeom>
          <a:noFill/>
          <a:ln>
            <a:noFill/>
          </a:ln>
        </p:spPr>
      </p:pic>
      <p:pic>
        <p:nvPicPr>
          <p:cNvPr id="206" name="Google Shape;206;p24"/>
          <p:cNvPicPr preferRelativeResize="0"/>
          <p:nvPr/>
        </p:nvPicPr>
        <p:blipFill rotWithShape="1">
          <a:blip r:embed="rId6">
            <a:alphaModFix/>
          </a:blip>
          <a:srcRect l="3375" t="2550" r="3384" b="-2550"/>
          <a:stretch/>
        </p:blipFill>
        <p:spPr>
          <a:xfrm rot="-5400000">
            <a:off x="8201312" y="2799312"/>
            <a:ext cx="4786777" cy="2946600"/>
          </a:xfrm>
          <a:prstGeom prst="rect">
            <a:avLst/>
          </a:prstGeom>
          <a:noFill/>
          <a:ln>
            <a:noFill/>
          </a:ln>
        </p:spPr>
      </p:pic>
      <p:pic>
        <p:nvPicPr>
          <p:cNvPr id="207" name="Google Shape;207;p24"/>
          <p:cNvPicPr preferRelativeResize="0"/>
          <p:nvPr/>
        </p:nvPicPr>
        <p:blipFill rotWithShape="1">
          <a:blip r:embed="rId7">
            <a:alphaModFix/>
          </a:blip>
          <a:srcRect/>
          <a:stretch/>
        </p:blipFill>
        <p:spPr>
          <a:xfrm rot="-5400000">
            <a:off x="7106491" y="-690413"/>
            <a:ext cx="2531475" cy="4372551"/>
          </a:xfrm>
          <a:prstGeom prst="rect">
            <a:avLst/>
          </a:prstGeom>
          <a:noFill/>
          <a:ln>
            <a:noFill/>
          </a:ln>
        </p:spPr>
      </p:pic>
      <p:sp>
        <p:nvSpPr>
          <p:cNvPr id="208" name="Google Shape;208;p24"/>
          <p:cNvSpPr txBox="1"/>
          <p:nvPr/>
        </p:nvSpPr>
        <p:spPr>
          <a:xfrm>
            <a:off x="3089175" y="163375"/>
            <a:ext cx="3096778"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Foscam in a calving barn.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Camera can swivel. Used in view only mode but has audio and motion detector option. Has night vision and zoom capabilities. </a:t>
            </a:r>
            <a:endParaRPr sz="1800" b="0" i="0" u="none" strike="noStrike" cap="none" dirty="0">
              <a:solidFill>
                <a:srgbClr val="000000"/>
              </a:solidFill>
              <a:latin typeface="Trebuchet MS"/>
              <a:ea typeface="Trebuchet MS"/>
              <a:cs typeface="Trebuchet MS"/>
              <a:sym typeface="Trebuchet MS"/>
            </a:endParaRPr>
          </a:p>
        </p:txBody>
      </p:sp>
      <p:sp>
        <p:nvSpPr>
          <p:cNvPr id="209" name="Google Shape;209;p24"/>
          <p:cNvSpPr txBox="1"/>
          <p:nvPr/>
        </p:nvSpPr>
        <p:spPr>
          <a:xfrm>
            <a:off x="6868532" y="3318312"/>
            <a:ext cx="1987500" cy="32316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Screenshots of calving barn with cows and a new baby calf using the Foscam app. There are 3 cameras in this barn for farmer brothers to view from 1 - 2 miles away. </a:t>
            </a:r>
            <a:endParaRPr sz="1800" b="0" i="0" u="none" strike="noStrike" cap="none" dirty="0">
              <a:solidFill>
                <a:srgbClr val="000000"/>
              </a:solidFill>
              <a:latin typeface="Trebuchet MS"/>
              <a:ea typeface="Trebuchet MS"/>
              <a:cs typeface="Trebuchet MS"/>
              <a:sym typeface="Trebuchet MS"/>
            </a:endParaRPr>
          </a:p>
        </p:txBody>
      </p:sp>
      <p:sp>
        <p:nvSpPr>
          <p:cNvPr id="210" name="Google Shape;210;p24"/>
          <p:cNvSpPr txBox="1">
            <a:spLocks noGrp="1"/>
          </p:cNvSpPr>
          <p:nvPr>
            <p:ph type="ftr" idx="11"/>
          </p:nvPr>
        </p:nvSpPr>
        <p:spPr>
          <a:xfrm>
            <a:off x="677334" y="6666000"/>
            <a:ext cx="6297612" cy="19199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11" name="Google Shape;211;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5"/>
          <p:cNvPicPr preferRelativeResize="0"/>
          <p:nvPr/>
        </p:nvPicPr>
        <p:blipFill rotWithShape="1">
          <a:blip r:embed="rId3">
            <a:alphaModFix/>
          </a:blip>
          <a:srcRect/>
          <a:stretch/>
        </p:blipFill>
        <p:spPr>
          <a:xfrm>
            <a:off x="1237800" y="3413850"/>
            <a:ext cx="2583123" cy="3261455"/>
          </a:xfrm>
          <a:prstGeom prst="rect">
            <a:avLst/>
          </a:prstGeom>
          <a:noFill/>
          <a:ln>
            <a:noFill/>
          </a:ln>
        </p:spPr>
      </p:pic>
      <p:pic>
        <p:nvPicPr>
          <p:cNvPr id="217" name="Google Shape;217;p25"/>
          <p:cNvPicPr preferRelativeResize="0"/>
          <p:nvPr/>
        </p:nvPicPr>
        <p:blipFill rotWithShape="1">
          <a:blip r:embed="rId4">
            <a:alphaModFix/>
          </a:blip>
          <a:srcRect/>
          <a:stretch/>
        </p:blipFill>
        <p:spPr>
          <a:xfrm>
            <a:off x="101700" y="76200"/>
            <a:ext cx="2253870" cy="3261455"/>
          </a:xfrm>
          <a:prstGeom prst="rect">
            <a:avLst/>
          </a:prstGeom>
          <a:noFill/>
          <a:ln>
            <a:noFill/>
          </a:ln>
        </p:spPr>
      </p:pic>
      <p:pic>
        <p:nvPicPr>
          <p:cNvPr id="218" name="Google Shape;218;p25"/>
          <p:cNvPicPr preferRelativeResize="0"/>
          <p:nvPr/>
        </p:nvPicPr>
        <p:blipFill rotWithShape="1">
          <a:blip r:embed="rId5">
            <a:alphaModFix/>
          </a:blip>
          <a:srcRect/>
          <a:stretch/>
        </p:blipFill>
        <p:spPr>
          <a:xfrm>
            <a:off x="7950525" y="1145650"/>
            <a:ext cx="4114696" cy="5486272"/>
          </a:xfrm>
          <a:prstGeom prst="rect">
            <a:avLst/>
          </a:prstGeom>
          <a:noFill/>
          <a:ln>
            <a:noFill/>
          </a:ln>
        </p:spPr>
      </p:pic>
      <p:pic>
        <p:nvPicPr>
          <p:cNvPr id="219" name="Google Shape;219;p25"/>
          <p:cNvPicPr preferRelativeResize="0"/>
          <p:nvPr/>
        </p:nvPicPr>
        <p:blipFill rotWithShape="1">
          <a:blip r:embed="rId6">
            <a:alphaModFix/>
          </a:blip>
          <a:srcRect/>
          <a:stretch/>
        </p:blipFill>
        <p:spPr>
          <a:xfrm>
            <a:off x="4619427" y="488525"/>
            <a:ext cx="3054450" cy="6293276"/>
          </a:xfrm>
          <a:prstGeom prst="rect">
            <a:avLst/>
          </a:prstGeom>
          <a:noFill/>
          <a:ln>
            <a:noFill/>
          </a:ln>
        </p:spPr>
      </p:pic>
      <p:sp>
        <p:nvSpPr>
          <p:cNvPr id="220" name="Google Shape;220;p25"/>
          <p:cNvSpPr txBox="1"/>
          <p:nvPr/>
        </p:nvSpPr>
        <p:spPr>
          <a:xfrm>
            <a:off x="2355570" y="61241"/>
            <a:ext cx="2155470" cy="32316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Camera(s) mounted in barn with goats. Rancher has camera set in view only to monitor the goats when they are kidding.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Right picture is a screenshot of camera view. </a:t>
            </a:r>
            <a:endParaRPr sz="1800" b="0" i="0" u="none" strike="noStrike" cap="none" dirty="0">
              <a:solidFill>
                <a:srgbClr val="000000"/>
              </a:solidFill>
              <a:latin typeface="Trebuchet MS"/>
              <a:ea typeface="Trebuchet MS"/>
              <a:cs typeface="Trebuchet MS"/>
              <a:sym typeface="Trebuchet MS"/>
            </a:endParaRPr>
          </a:p>
        </p:txBody>
      </p:sp>
      <p:sp>
        <p:nvSpPr>
          <p:cNvPr id="221" name="Google Shape;221;p25"/>
          <p:cNvSpPr txBox="1">
            <a:spLocks noGrp="1"/>
          </p:cNvSpPr>
          <p:nvPr>
            <p:ph type="ftr" idx="11"/>
          </p:nvPr>
        </p:nvSpPr>
        <p:spPr>
          <a:xfrm>
            <a:off x="677334" y="6631922"/>
            <a:ext cx="6297612" cy="22607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22" name="Google Shape;222;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8</a:t>
            </a:fld>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6"/>
          <p:cNvPicPr preferRelativeResize="0"/>
          <p:nvPr/>
        </p:nvPicPr>
        <p:blipFill rotWithShape="1">
          <a:blip r:embed="rId3">
            <a:alphaModFix/>
          </a:blip>
          <a:srcRect/>
          <a:stretch/>
        </p:blipFill>
        <p:spPr>
          <a:xfrm>
            <a:off x="3693302" y="1611450"/>
            <a:ext cx="3612622" cy="5144126"/>
          </a:xfrm>
          <a:prstGeom prst="rect">
            <a:avLst/>
          </a:prstGeom>
          <a:noFill/>
          <a:ln>
            <a:noFill/>
          </a:ln>
        </p:spPr>
      </p:pic>
      <p:pic>
        <p:nvPicPr>
          <p:cNvPr id="228" name="Google Shape;228;p26"/>
          <p:cNvPicPr preferRelativeResize="0"/>
          <p:nvPr/>
        </p:nvPicPr>
        <p:blipFill rotWithShape="1">
          <a:blip r:embed="rId4">
            <a:alphaModFix/>
          </a:blip>
          <a:srcRect/>
          <a:stretch/>
        </p:blipFill>
        <p:spPr>
          <a:xfrm>
            <a:off x="8046719" y="-45669"/>
            <a:ext cx="3986785" cy="6858001"/>
          </a:xfrm>
          <a:prstGeom prst="rect">
            <a:avLst/>
          </a:prstGeom>
          <a:noFill/>
          <a:ln>
            <a:noFill/>
          </a:ln>
        </p:spPr>
      </p:pic>
      <p:pic>
        <p:nvPicPr>
          <p:cNvPr id="229" name="Google Shape;229;p26"/>
          <p:cNvPicPr preferRelativeResize="0"/>
          <p:nvPr/>
        </p:nvPicPr>
        <p:blipFill rotWithShape="1">
          <a:blip r:embed="rId5">
            <a:alphaModFix/>
          </a:blip>
          <a:srcRect/>
          <a:stretch/>
        </p:blipFill>
        <p:spPr>
          <a:xfrm>
            <a:off x="92450" y="76200"/>
            <a:ext cx="3305323" cy="4407097"/>
          </a:xfrm>
          <a:prstGeom prst="rect">
            <a:avLst/>
          </a:prstGeom>
          <a:noFill/>
          <a:ln>
            <a:noFill/>
          </a:ln>
        </p:spPr>
      </p:pic>
      <p:sp>
        <p:nvSpPr>
          <p:cNvPr id="230" name="Google Shape;230;p26"/>
          <p:cNvSpPr txBox="1"/>
          <p:nvPr/>
        </p:nvSpPr>
        <p:spPr>
          <a:xfrm>
            <a:off x="256031" y="4568763"/>
            <a:ext cx="3293317"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Meet Knox and his Egg Production Business. Currently he has 30 Golden Sex Link hens. He helps feed, water and gather eggs daily. He sells his eggs in town. </a:t>
            </a:r>
            <a:endParaRPr sz="1800" b="0" i="0" u="none" strike="noStrike" cap="none" dirty="0">
              <a:solidFill>
                <a:srgbClr val="000000"/>
              </a:solidFill>
              <a:latin typeface="Trebuchet MS"/>
              <a:ea typeface="Trebuchet MS"/>
              <a:cs typeface="Trebuchet MS"/>
              <a:sym typeface="Trebuchet MS"/>
            </a:endParaRPr>
          </a:p>
        </p:txBody>
      </p:sp>
      <p:sp>
        <p:nvSpPr>
          <p:cNvPr id="231" name="Google Shape;231;p26"/>
          <p:cNvSpPr txBox="1"/>
          <p:nvPr/>
        </p:nvSpPr>
        <p:spPr>
          <a:xfrm>
            <a:off x="3549349" y="57860"/>
            <a:ext cx="4450395"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Bottom center: Foscam outdoor camera with zoom, tilt, audio, night vision, recording and motions sensor options. </a:t>
            </a:r>
            <a:endParaRPr sz="18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rebuchet MS"/>
                <a:ea typeface="Trebuchet MS"/>
                <a:cs typeface="Trebuchet MS"/>
                <a:sym typeface="Trebuchet MS"/>
              </a:rPr>
              <a:t>Right: Screenshot from phone app monitoring the chickens.</a:t>
            </a:r>
            <a:endParaRPr sz="1800" b="0" i="0" u="none" strike="noStrike" cap="none" dirty="0">
              <a:solidFill>
                <a:srgbClr val="000000"/>
              </a:solidFill>
              <a:latin typeface="Trebuchet MS"/>
              <a:ea typeface="Trebuchet MS"/>
              <a:cs typeface="Trebuchet MS"/>
              <a:sym typeface="Trebuchet MS"/>
            </a:endParaRPr>
          </a:p>
        </p:txBody>
      </p:sp>
      <p:sp>
        <p:nvSpPr>
          <p:cNvPr id="232" name="Google Shape;232;p26"/>
          <p:cNvSpPr txBox="1">
            <a:spLocks noGrp="1"/>
          </p:cNvSpPr>
          <p:nvPr>
            <p:ph type="ftr" idx="11"/>
          </p:nvPr>
        </p:nvSpPr>
        <p:spPr>
          <a:xfrm>
            <a:off x="677334" y="6556300"/>
            <a:ext cx="6297612" cy="19927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Kansas AgrAbility - 800-526-2648 - https://agrability.ksu.edu/ </a:t>
            </a:r>
            <a:endParaRPr dirty="0"/>
          </a:p>
        </p:txBody>
      </p:sp>
      <p:sp>
        <p:nvSpPr>
          <p:cNvPr id="233" name="Google Shape;233;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9</a:t>
            </a:fld>
            <a:endParaRPr dirty="0"/>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1878</Words>
  <Application>Microsoft Office PowerPoint</Application>
  <PresentationFormat>Widescreen</PresentationFormat>
  <Paragraphs>193</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Noto Sans Symbols</vt:lpstr>
      <vt:lpstr>Trebuchet MS</vt:lpstr>
      <vt:lpstr>Verdana</vt:lpstr>
      <vt:lpstr>Facet</vt:lpstr>
      <vt:lpstr>Taking Care of ALL the Generations on the Farm</vt:lpstr>
      <vt:lpstr>Overview: </vt:lpstr>
      <vt:lpstr>Introductions:</vt:lpstr>
      <vt:lpstr>One of the most valuable tools: Cameras</vt:lpstr>
      <vt:lpstr>PowerPoint Presentation</vt:lpstr>
      <vt:lpstr>PowerPoint Presentation</vt:lpstr>
      <vt:lpstr>PowerPoint Presentation</vt:lpstr>
      <vt:lpstr>PowerPoint Presentation</vt:lpstr>
      <vt:lpstr>PowerPoint Presentation</vt:lpstr>
      <vt:lpstr>PowerPoint Presentation</vt:lpstr>
      <vt:lpstr>Auxiliary Devices:  Plugs and Light Bulbs</vt:lpstr>
      <vt:lpstr>PowerPoint Presentation</vt:lpstr>
      <vt:lpstr>PowerPoint Presentation</vt:lpstr>
      <vt:lpstr>Security Devices:  Door Locks and 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Care of ALL the Generations on the Farm</dc:title>
  <dc:creator>Tawnie</dc:creator>
  <cp:lastModifiedBy>Tawnie Larson</cp:lastModifiedBy>
  <cp:revision>1</cp:revision>
  <dcterms:modified xsi:type="dcterms:W3CDTF">2021-03-11T22:44:58Z</dcterms:modified>
</cp:coreProperties>
</file>